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0"/>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8288000" cy="10287000"/>
  <p:notesSz cx="6858000" cy="9144000"/>
  <p:embeddedFontLst>
    <p:embeddedFont>
      <p:font typeface="Inter Bold" charset="1" panose="020B0802030000000004"/>
      <p:regular r:id="rId30"/>
    </p:embeddedFont>
    <p:embeddedFont>
      <p:font typeface="Bebas Neue" charset="1" panose="00000500000000000000"/>
      <p:regular r:id="rId31"/>
    </p:embeddedFont>
    <p:embeddedFont>
      <p:font typeface="Canva Sans Italics" charset="1" panose="020B0503030501040103"/>
      <p:regular r:id="rId32"/>
    </p:embeddedFont>
    <p:embeddedFont>
      <p:font typeface="Archivo Black" charset="1" panose="020B0A03020202020B04"/>
      <p:regular r:id="rId33"/>
    </p:embeddedFont>
    <p:embeddedFont>
      <p:font typeface="Inter" charset="1" panose="020B0502030000000004"/>
      <p:regular r:id="rId34"/>
    </p:embeddedFont>
    <p:embeddedFont>
      <p:font typeface="Ubuntu" charset="1" panose="020B0504030602030204"/>
      <p:regular r:id="rId35"/>
    </p:embeddedFont>
    <p:embeddedFont>
      <p:font typeface="Canva Sans" charset="1" panose="020B0503030501040103"/>
      <p:regular r:id="rId36"/>
    </p:embeddedFont>
    <p:embeddedFont>
      <p:font typeface="Garet" charset="1" panose="00000000000000000000"/>
      <p:regular r:id="rId37"/>
    </p:embeddedFont>
    <p:embeddedFont>
      <p:font typeface="Garet Bold" charset="1" panose="00000000000000000000"/>
      <p:regular r:id="rId38"/>
    </p:embeddedFont>
    <p:embeddedFont>
      <p:font typeface="Ubuntu Italics" charset="1" panose="020B05040306020A0204"/>
      <p:regular r:id="rId39"/>
    </p:embeddedFont>
    <p:embeddedFont>
      <p:font typeface="Canva Sans Bold" charset="1" panose="020B0803030501040103"/>
      <p:regular r:id="rId43"/>
    </p:embeddedFont>
    <p:embeddedFont>
      <p:font typeface="Ubuntu Bold" charset="1" panose="020B0804030602030204"/>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notesMasters/notesMaster1.xml" Type="http://schemas.openxmlformats.org/officeDocument/2006/relationships/notesMaster"/><Relationship Id="rId41" Target="theme/theme2.xml" Type="http://schemas.openxmlformats.org/officeDocument/2006/relationships/theme"/><Relationship Id="rId42" Target="notesSlides/notesSlide1.xml" Type="http://schemas.openxmlformats.org/officeDocument/2006/relationships/notesSlide"/><Relationship Id="rId43" Target="fonts/font43.fntdata" Type="http://schemas.openxmlformats.org/officeDocument/2006/relationships/font"/><Relationship Id="rId44" Target="notesSlides/notesSlide2.xml" Type="http://schemas.openxmlformats.org/officeDocument/2006/relationships/notesSlide"/><Relationship Id="rId45" Target="notesSlides/notesSlide3.xml" Type="http://schemas.openxmlformats.org/officeDocument/2006/relationships/notesSlide"/><Relationship Id="rId46" Target="notesSlides/notesSlide4.xml" Type="http://schemas.openxmlformats.org/officeDocument/2006/relationships/notesSlide"/><Relationship Id="rId47" Target="notesSlides/notesSlide5.xml" Type="http://schemas.openxmlformats.org/officeDocument/2006/relationships/notesSlide"/><Relationship Id="rId48" Target="notesSlides/notesSlide6.xml" Type="http://schemas.openxmlformats.org/officeDocument/2006/relationships/notesSlide"/><Relationship Id="rId49" Target="notesSlides/notesSlide7.xml" Type="http://schemas.openxmlformats.org/officeDocument/2006/relationships/notesSlide"/><Relationship Id="rId5" Target="tableStyles.xml" Type="http://schemas.openxmlformats.org/officeDocument/2006/relationships/tableStyles"/><Relationship Id="rId50" Target="fonts/font50.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masud</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Ala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Ala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Ala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Ala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Rez</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More Than Just Labels</a:t>
            </a:r>
          </a:p>
          <a:p>
            <a:r>
              <a:rPr lang="en-US"/>
              <a:t/>
            </a:r>
          </a:p>
          <a:p>
            <a:r>
              <a:rPr lang="en-US"/>
              <a:t>Top university rankings reflect long-term career advantages, professional networks, and institutional influence.</a:t>
            </a:r>
          </a:p>
          <a:p>
            <a:r>
              <a:rPr lang="en-US"/>
              <a:t/>
            </a:r>
          </a:p>
          <a:p>
            <a:r>
              <a:rPr lang="en-US"/>
              <a:t>Clear Salary Correlation</a:t>
            </a:r>
          </a:p>
          <a:p>
            <a:r>
              <a:rPr lang="en-US"/>
              <a:t/>
            </a:r>
          </a:p>
          <a:p>
            <a:r>
              <a:rPr lang="en-US"/>
              <a:t>Higher-ranked universities consistently lead to higher salaries in both early and mid-career stages.</a:t>
            </a:r>
          </a:p>
          <a:p>
            <a:r>
              <a:rPr lang="en-US"/>
              <a:t/>
            </a:r>
          </a:p>
          <a:p>
            <a:r>
              <a:rPr lang="en-US"/>
              <a:t>Earnings decline beyond the Top 200, highlighting the real-world ROI of prestigious institutions.</a:t>
            </a:r>
          </a:p>
          <a:p>
            <a:r>
              <a:rPr lang="en-US"/>
              <a:t/>
            </a:r>
          </a:p>
          <a:p>
            <a:r>
              <a:rPr lang="en-US"/>
              <a:t>Hidden Systemic Advantages</a:t>
            </a:r>
          </a:p>
          <a:p>
            <a:r>
              <a:rPr lang="en-US"/>
              <a:t/>
            </a:r>
          </a:p>
          <a:p>
            <a:r>
              <a:rPr lang="en-US"/>
              <a:t>Faculty quality, research output, global influence, and alumni networks drive career acceleration.</a:t>
            </a:r>
          </a:p>
          <a:p>
            <a:r>
              <a:rPr lang="en-US"/>
              <a:t/>
            </a:r>
          </a:p>
          <a:p>
            <a:r>
              <a:rPr lang="en-US"/>
              <a:t>These factors are heavily concentrated in top-ranked schools.</a:t>
            </a:r>
          </a:p>
          <a:p>
            <a:r>
              <a:rPr lang="en-US"/>
              <a:t/>
            </a:r>
          </a:p>
          <a:p>
            <a:r>
              <a:rPr lang="en-US"/>
              <a:t>Networking &amp; Career Growth</a:t>
            </a:r>
          </a:p>
          <a:p>
            <a:r>
              <a:rPr lang="en-US"/>
              <a:t/>
            </a:r>
          </a:p>
          <a:p>
            <a:r>
              <a:rPr lang="en-US"/>
              <a:t>Wolff &amp; Moser’s study confirmed that networking plays a key role in salary growth and job satisfaction.</a:t>
            </a:r>
          </a:p>
          <a:p>
            <a:r>
              <a:rPr lang="en-US"/>
              <a:t/>
            </a:r>
          </a:p>
          <a:p>
            <a:r>
              <a:rPr lang="en-US"/>
              <a:t/>
            </a:r>
          </a:p>
          <a:p>
            <a:r>
              <a:rPr lang="en-US"/>
              <a:t>Final Takeaway</a:t>
            </a:r>
          </a:p>
          <a:p>
            <a:r>
              <a:rPr lang="en-US"/>
              <a:t/>
            </a:r>
          </a:p>
          <a:p>
            <a:r>
              <a:rPr lang="en-US"/>
              <a:t>Rankings matter—not just for reputation, but for the structural advantages they provide.</a:t>
            </a:r>
          </a:p>
          <a:p>
            <a:r>
              <a:rPr lang="en-US"/>
              <a:t/>
            </a:r>
          </a:p>
          <a:p>
            <a:r>
              <a:rPr lang="en-US"/>
              <a:t>However, the best university for your career may not be the best for your personal aspirations.</a:t>
            </a:r>
          </a:p>
          <a:p>
            <a:r>
              <a:rPr lang="en-US"/>
              <a:t/>
            </a:r>
          </a:p>
          <a:p>
            <a:r>
              <a:rPr lang="en-US"/>
              <a:t>Choose wisely, but choose authentically.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8.jpeg" Type="http://schemas.openxmlformats.org/officeDocument/2006/relationships/image"/><Relationship Id="rId4" Target="../media/image3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28.jpeg" Type="http://schemas.openxmlformats.org/officeDocument/2006/relationships/image"/><Relationship Id="rId4" Target="../media/image3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3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37.png" Type="http://schemas.openxmlformats.org/officeDocument/2006/relationships/image"/><Relationship Id="rId4" Target="../media/image38.jpe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28.jpeg" Type="http://schemas.openxmlformats.org/officeDocument/2006/relationships/image"/><Relationship Id="rId4" Target="../media/image42.png" Type="http://schemas.openxmlformats.org/officeDocument/2006/relationships/image"/><Relationship Id="rId5" Target="../media/image43.png" Type="http://schemas.openxmlformats.org/officeDocument/2006/relationships/image"/><Relationship Id="rId6" Target="../media/image44.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28.jpeg" Type="http://schemas.openxmlformats.org/officeDocument/2006/relationships/image"/><Relationship Id="rId4" Target="../media/image45.png" Type="http://schemas.openxmlformats.org/officeDocument/2006/relationships/image"/><Relationship Id="rId5" Target="../media/image46.png" Type="http://schemas.openxmlformats.org/officeDocument/2006/relationships/image"/><Relationship Id="rId6" Target="../media/image47.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jpeg" Type="http://schemas.openxmlformats.org/officeDocument/2006/relationships/image"/><Relationship Id="rId4" Target="../media/image50.jpeg" Type="http://schemas.openxmlformats.org/officeDocument/2006/relationships/image"/><Relationship Id="rId5" Target="../media/image51.jpeg" Type="http://schemas.openxmlformats.org/officeDocument/2006/relationships/image"/><Relationship Id="rId6" Target="../media/image52.jpeg" Type="http://schemas.openxmlformats.org/officeDocument/2006/relationships/image"/><Relationship Id="rId7" Target="../media/image53.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jpeg" Type="http://schemas.openxmlformats.org/officeDocument/2006/relationships/image"/><Relationship Id="rId3" Target="../media/image55.png" Type="http://schemas.openxmlformats.org/officeDocument/2006/relationships/image"/><Relationship Id="rId4" Target="../media/image56.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jpeg" Type="http://schemas.openxmlformats.org/officeDocument/2006/relationships/image"/><Relationship Id="rId5" Target="../media/image6.jpeg" Type="http://schemas.openxmlformats.org/officeDocument/2006/relationships/image"/><Relationship Id="rId6" Target="../media/image7.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jpeg" Type="http://schemas.openxmlformats.org/officeDocument/2006/relationships/image"/><Relationship Id="rId3" Target="../media/image5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6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61.jpeg" Type="http://schemas.openxmlformats.org/officeDocument/2006/relationships/image"/><Relationship Id="rId4" Target="../media/image62.png" Type="http://schemas.openxmlformats.org/officeDocument/2006/relationships/image"/><Relationship Id="rId5" Target="../media/image63.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2" Target="../media/image16.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2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28.jpeg" Type="http://schemas.openxmlformats.org/officeDocument/2006/relationships/image"/><Relationship Id="rId4" Target="../media/image2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3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6285488" cy="10287000"/>
          </a:xfrm>
          <a:custGeom>
            <a:avLst/>
            <a:gdLst/>
            <a:ahLst/>
            <a:cxnLst/>
            <a:rect r="r" b="b" t="t" l="l"/>
            <a:pathLst>
              <a:path h="10287000" w="16285488">
                <a:moveTo>
                  <a:pt x="0" y="0"/>
                </a:moveTo>
                <a:lnTo>
                  <a:pt x="16285488" y="0"/>
                </a:lnTo>
                <a:lnTo>
                  <a:pt x="16285488" y="10287000"/>
                </a:lnTo>
                <a:lnTo>
                  <a:pt x="0" y="10287000"/>
                </a:lnTo>
                <a:lnTo>
                  <a:pt x="0" y="0"/>
                </a:lnTo>
                <a:close/>
              </a:path>
            </a:pathLst>
          </a:custGeom>
          <a:blipFill>
            <a:blip r:embed="rId2"/>
            <a:stretch>
              <a:fillRect l="0" t="-32" r="0" b="-32"/>
            </a:stretch>
          </a:blipFill>
        </p:spPr>
      </p:sp>
      <p:sp>
        <p:nvSpPr>
          <p:cNvPr name="Freeform 3" id="3"/>
          <p:cNvSpPr/>
          <p:nvPr/>
        </p:nvSpPr>
        <p:spPr>
          <a:xfrm flipH="false" flipV="false" rot="0">
            <a:off x="917001" y="899622"/>
            <a:ext cx="592967" cy="510864"/>
          </a:xfrm>
          <a:custGeom>
            <a:avLst/>
            <a:gdLst/>
            <a:ahLst/>
            <a:cxnLst/>
            <a:rect r="r" b="b" t="t" l="l"/>
            <a:pathLst>
              <a:path h="510864" w="592967">
                <a:moveTo>
                  <a:pt x="0" y="0"/>
                </a:moveTo>
                <a:lnTo>
                  <a:pt x="592967" y="0"/>
                </a:lnTo>
                <a:lnTo>
                  <a:pt x="592967" y="510864"/>
                </a:lnTo>
                <a:lnTo>
                  <a:pt x="0" y="510864"/>
                </a:lnTo>
                <a:lnTo>
                  <a:pt x="0" y="0"/>
                </a:lnTo>
                <a:close/>
              </a:path>
            </a:pathLst>
          </a:custGeom>
          <a:blipFill>
            <a:blip r:embed="rId3"/>
            <a:stretch>
              <a:fillRect l="0" t="0" r="0" b="0"/>
            </a:stretch>
          </a:blipFill>
        </p:spPr>
      </p:sp>
      <p:sp>
        <p:nvSpPr>
          <p:cNvPr name="TextBox 4" id="4"/>
          <p:cNvSpPr txBox="true"/>
          <p:nvPr/>
        </p:nvSpPr>
        <p:spPr>
          <a:xfrm rot="0">
            <a:off x="2654610" y="3140575"/>
            <a:ext cx="12966200" cy="2076452"/>
          </a:xfrm>
          <a:prstGeom prst="rect">
            <a:avLst/>
          </a:prstGeom>
        </p:spPr>
        <p:txBody>
          <a:bodyPr anchor="t" rtlCol="false" tIns="0" lIns="0" bIns="0" rIns="0">
            <a:spAutoFit/>
          </a:bodyPr>
          <a:lstStyle/>
          <a:p>
            <a:pPr algn="ctr">
              <a:lnSpc>
                <a:spcPts val="8399"/>
              </a:lnSpc>
            </a:pPr>
            <a:r>
              <a:rPr lang="en-US" b="true" sz="5999" spc="275">
                <a:solidFill>
                  <a:srgbClr val="FFFFFF"/>
                </a:solidFill>
                <a:latin typeface="Inter Bold"/>
                <a:ea typeface="Inter Bold"/>
                <a:cs typeface="Inter Bold"/>
                <a:sym typeface="Inter Bold"/>
              </a:rPr>
              <a:t>EDUCATION AND  CAREER SUCCESS</a:t>
            </a:r>
          </a:p>
        </p:txBody>
      </p:sp>
      <p:sp>
        <p:nvSpPr>
          <p:cNvPr name="TextBox 5" id="5"/>
          <p:cNvSpPr txBox="true"/>
          <p:nvPr/>
        </p:nvSpPr>
        <p:spPr>
          <a:xfrm rot="0">
            <a:off x="1640744" y="952500"/>
            <a:ext cx="1401598" cy="589915"/>
          </a:xfrm>
          <a:prstGeom prst="rect">
            <a:avLst/>
          </a:prstGeom>
        </p:spPr>
        <p:txBody>
          <a:bodyPr anchor="t" rtlCol="false" tIns="0" lIns="0" bIns="0" rIns="0">
            <a:spAutoFit/>
          </a:bodyPr>
          <a:lstStyle/>
          <a:p>
            <a:pPr algn="l">
              <a:lnSpc>
                <a:spcPts val="4759"/>
              </a:lnSpc>
            </a:pPr>
            <a:r>
              <a:rPr lang="en-US" sz="3399" spc="193">
                <a:solidFill>
                  <a:srgbClr val="995AFF"/>
                </a:solidFill>
                <a:latin typeface="Bebas Neue"/>
                <a:ea typeface="Bebas Neue"/>
                <a:cs typeface="Bebas Neue"/>
                <a:sym typeface="Bebas Neue"/>
              </a:rPr>
              <a:t>CIS 9655</a:t>
            </a:r>
          </a:p>
        </p:txBody>
      </p:sp>
      <p:sp>
        <p:nvSpPr>
          <p:cNvPr name="TextBox 6" id="6"/>
          <p:cNvSpPr txBox="true"/>
          <p:nvPr/>
        </p:nvSpPr>
        <p:spPr>
          <a:xfrm rot="0">
            <a:off x="13907507" y="8933497"/>
            <a:ext cx="5904119" cy="573405"/>
          </a:xfrm>
          <a:prstGeom prst="rect">
            <a:avLst/>
          </a:prstGeom>
        </p:spPr>
        <p:txBody>
          <a:bodyPr anchor="t" rtlCol="false" tIns="0" lIns="0" bIns="0" rIns="0">
            <a:spAutoFit/>
          </a:bodyPr>
          <a:lstStyle/>
          <a:p>
            <a:pPr algn="ctr">
              <a:lnSpc>
                <a:spcPts val="4619"/>
              </a:lnSpc>
            </a:pPr>
            <a:r>
              <a:rPr lang="en-US" sz="3299" spc="1247">
                <a:solidFill>
                  <a:srgbClr val="995AFF"/>
                </a:solidFill>
                <a:latin typeface="Bebas Neue"/>
                <a:ea typeface="Bebas Neue"/>
                <a:cs typeface="Bebas Neue"/>
                <a:sym typeface="Bebas Neue"/>
              </a:rPr>
              <a:t>2025</a:t>
            </a:r>
          </a:p>
        </p:txBody>
      </p:sp>
      <p:sp>
        <p:nvSpPr>
          <p:cNvPr name="TextBox 7" id="7"/>
          <p:cNvSpPr txBox="true"/>
          <p:nvPr/>
        </p:nvSpPr>
        <p:spPr>
          <a:xfrm rot="0">
            <a:off x="4380493" y="5584185"/>
            <a:ext cx="9527013" cy="356234"/>
          </a:xfrm>
          <a:prstGeom prst="rect">
            <a:avLst/>
          </a:prstGeom>
        </p:spPr>
        <p:txBody>
          <a:bodyPr anchor="t" rtlCol="false" tIns="0" lIns="0" bIns="0" rIns="0">
            <a:spAutoFit/>
          </a:bodyPr>
          <a:lstStyle/>
          <a:p>
            <a:pPr algn="ctr">
              <a:lnSpc>
                <a:spcPts val="2940"/>
              </a:lnSpc>
            </a:pPr>
            <a:r>
              <a:rPr lang="en-US" sz="2100" i="true" spc="319">
                <a:solidFill>
                  <a:srgbClr val="FFFFFF"/>
                </a:solidFill>
                <a:latin typeface="Canva Sans Italics"/>
                <a:ea typeface="Canva Sans Italics"/>
                <a:cs typeface="Canva Sans Italics"/>
                <a:sym typeface="Canva Sans Italics"/>
              </a:rPr>
              <a:t>exploring factors Influencing career outcomes</a:t>
            </a:r>
          </a:p>
        </p:txBody>
      </p:sp>
      <p:sp>
        <p:nvSpPr>
          <p:cNvPr name="TextBox 8" id="8"/>
          <p:cNvSpPr txBox="true"/>
          <p:nvPr/>
        </p:nvSpPr>
        <p:spPr>
          <a:xfrm rot="0">
            <a:off x="5338045" y="8111937"/>
            <a:ext cx="7611910" cy="504825"/>
          </a:xfrm>
          <a:prstGeom prst="rect">
            <a:avLst/>
          </a:prstGeom>
        </p:spPr>
        <p:txBody>
          <a:bodyPr anchor="t" rtlCol="false" tIns="0" lIns="0" bIns="0" rIns="0">
            <a:spAutoFit/>
          </a:bodyPr>
          <a:lstStyle/>
          <a:p>
            <a:pPr algn="ctr">
              <a:lnSpc>
                <a:spcPts val="4199"/>
              </a:lnSpc>
            </a:pPr>
            <a:r>
              <a:rPr lang="en-US" sz="2999" spc="599">
                <a:solidFill>
                  <a:srgbClr val="FFFFFF"/>
                </a:solidFill>
                <a:latin typeface="Bebas Neue"/>
                <a:ea typeface="Bebas Neue"/>
                <a:cs typeface="Bebas Neue"/>
                <a:sym typeface="Bebas Neue"/>
              </a:rPr>
              <a:t>GROUP 9</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520719" y="3018000"/>
            <a:ext cx="11133507" cy="6218062"/>
          </a:xfrm>
          <a:custGeom>
            <a:avLst/>
            <a:gdLst/>
            <a:ahLst/>
            <a:cxnLst/>
            <a:rect r="r" b="b" t="t" l="l"/>
            <a:pathLst>
              <a:path h="6218062" w="11133507">
                <a:moveTo>
                  <a:pt x="0" y="0"/>
                </a:moveTo>
                <a:lnTo>
                  <a:pt x="11133506" y="0"/>
                </a:lnTo>
                <a:lnTo>
                  <a:pt x="11133506" y="6218062"/>
                </a:lnTo>
                <a:lnTo>
                  <a:pt x="0" y="6218062"/>
                </a:lnTo>
                <a:lnTo>
                  <a:pt x="0" y="0"/>
                </a:lnTo>
                <a:close/>
              </a:path>
            </a:pathLst>
          </a:custGeom>
          <a:blipFill>
            <a:blip r:embed="rId4"/>
            <a:stretch>
              <a:fillRect l="-1284" t="-318" r="-1284" b="0"/>
            </a:stretch>
          </a:blipFill>
        </p:spPr>
      </p:sp>
      <p:sp>
        <p:nvSpPr>
          <p:cNvPr name="TextBox 4" id="4"/>
          <p:cNvSpPr txBox="true"/>
          <p:nvPr/>
        </p:nvSpPr>
        <p:spPr>
          <a:xfrm rot="0">
            <a:off x="12245306" y="3008475"/>
            <a:ext cx="5617975" cy="1337818"/>
          </a:xfrm>
          <a:prstGeom prst="rect">
            <a:avLst/>
          </a:prstGeom>
        </p:spPr>
        <p:txBody>
          <a:bodyPr anchor="t" rtlCol="false" tIns="0" lIns="0" bIns="0" rIns="0">
            <a:spAutoFit/>
          </a:bodyPr>
          <a:lstStyle/>
          <a:p>
            <a:pPr algn="l" marL="626111" indent="-313055" lvl="1">
              <a:lnSpc>
                <a:spcPts val="3596"/>
              </a:lnSpc>
              <a:buFont typeface="Arial"/>
              <a:buChar char="•"/>
            </a:pPr>
            <a:r>
              <a:rPr lang="en-US" sz="2900" spc="316">
                <a:solidFill>
                  <a:srgbClr val="FFFFFF"/>
                </a:solidFill>
                <a:latin typeface="Canva Sans"/>
                <a:ea typeface="Canva Sans"/>
                <a:cs typeface="Canva Sans"/>
                <a:sym typeface="Canva Sans"/>
              </a:rPr>
              <a:t>Starting median salary relatively consistent across all fields</a:t>
            </a:r>
          </a:p>
        </p:txBody>
      </p:sp>
      <p:sp>
        <p:nvSpPr>
          <p:cNvPr name="TextBox 5" id="5"/>
          <p:cNvSpPr txBox="true"/>
          <p:nvPr/>
        </p:nvSpPr>
        <p:spPr>
          <a:xfrm rot="0">
            <a:off x="12245306" y="6437630"/>
            <a:ext cx="5617975" cy="3128518"/>
          </a:xfrm>
          <a:prstGeom prst="rect">
            <a:avLst/>
          </a:prstGeom>
        </p:spPr>
        <p:txBody>
          <a:bodyPr anchor="t" rtlCol="false" tIns="0" lIns="0" bIns="0" rIns="0">
            <a:spAutoFit/>
          </a:bodyPr>
          <a:lstStyle/>
          <a:p>
            <a:pPr algn="l" marL="626111" indent="-313055" lvl="1">
              <a:lnSpc>
                <a:spcPts val="3596"/>
              </a:lnSpc>
              <a:buFont typeface="Arial"/>
              <a:buChar char="•"/>
            </a:pPr>
            <a:r>
              <a:rPr lang="en-US" sz="2900" spc="316">
                <a:solidFill>
                  <a:srgbClr val="FFFFFF"/>
                </a:solidFill>
                <a:latin typeface="Canva Sans"/>
                <a:ea typeface="Canva Sans"/>
                <a:cs typeface="Canva Sans"/>
                <a:sym typeface="Canva Sans"/>
              </a:rPr>
              <a:t>Figure raises questions:</a:t>
            </a:r>
          </a:p>
          <a:p>
            <a:pPr algn="l">
              <a:lnSpc>
                <a:spcPts val="3596"/>
              </a:lnSpc>
            </a:pPr>
          </a:p>
          <a:p>
            <a:pPr algn="l">
              <a:lnSpc>
                <a:spcPts val="3596"/>
              </a:lnSpc>
            </a:pPr>
            <a:r>
              <a:rPr lang="en-US" sz="2900" spc="316">
                <a:solidFill>
                  <a:srgbClr val="FFFFFF"/>
                </a:solidFill>
                <a:latin typeface="Canva Sans"/>
                <a:ea typeface="Canva Sans"/>
                <a:cs typeface="Canva Sans"/>
                <a:sym typeface="Canva Sans"/>
              </a:rPr>
              <a:t> </a:t>
            </a:r>
            <a:r>
              <a:rPr lang="en-US" sz="2900" i="true" spc="316">
                <a:solidFill>
                  <a:srgbClr val="FFFFFF"/>
                </a:solidFill>
                <a:latin typeface="Canva Sans Italics"/>
                <a:ea typeface="Canva Sans Italics"/>
                <a:cs typeface="Canva Sans Italics"/>
                <a:sym typeface="Canva Sans Italics"/>
              </a:rPr>
              <a:t>“Could the medical salary here be a resident salary, and not an attending salary?”...</a:t>
            </a:r>
          </a:p>
        </p:txBody>
      </p:sp>
      <p:sp>
        <p:nvSpPr>
          <p:cNvPr name="TextBox 6" id="6"/>
          <p:cNvSpPr txBox="true"/>
          <p:nvPr/>
        </p:nvSpPr>
        <p:spPr>
          <a:xfrm rot="0">
            <a:off x="12245306" y="4699762"/>
            <a:ext cx="5617975" cy="1337818"/>
          </a:xfrm>
          <a:prstGeom prst="rect">
            <a:avLst/>
          </a:prstGeom>
        </p:spPr>
        <p:txBody>
          <a:bodyPr anchor="t" rtlCol="false" tIns="0" lIns="0" bIns="0" rIns="0">
            <a:spAutoFit/>
          </a:bodyPr>
          <a:lstStyle/>
          <a:p>
            <a:pPr algn="l" marL="626111" indent="-313055" lvl="1">
              <a:lnSpc>
                <a:spcPts val="3596"/>
              </a:lnSpc>
              <a:buFont typeface="Arial"/>
              <a:buChar char="•"/>
            </a:pPr>
            <a:r>
              <a:rPr lang="en-US" sz="2900" spc="316">
                <a:solidFill>
                  <a:srgbClr val="FFFFFF"/>
                </a:solidFill>
                <a:latin typeface="Canva Sans"/>
                <a:ea typeface="Canva Sans"/>
                <a:cs typeface="Canva Sans"/>
                <a:sym typeface="Canva Sans"/>
              </a:rPr>
              <a:t>High-earning outliers in Arts, Law &amp; Engineering</a:t>
            </a:r>
          </a:p>
        </p:txBody>
      </p:sp>
      <p:sp>
        <p:nvSpPr>
          <p:cNvPr name="AutoShape 7" id="7"/>
          <p:cNvSpPr/>
          <p:nvPr/>
        </p:nvSpPr>
        <p:spPr>
          <a:xfrm flipH="true">
            <a:off x="1769060" y="1962971"/>
            <a:ext cx="15490240" cy="0"/>
          </a:xfrm>
          <a:prstGeom prst="line">
            <a:avLst/>
          </a:prstGeom>
          <a:ln cap="flat" w="28575">
            <a:solidFill>
              <a:srgbClr val="F27100"/>
            </a:solidFill>
            <a:prstDash val="solid"/>
            <a:headEnd type="none" len="sm" w="sm"/>
            <a:tailEnd type="none" len="sm" w="sm"/>
          </a:ln>
        </p:spPr>
      </p:sp>
      <p:sp>
        <p:nvSpPr>
          <p:cNvPr name="TextBox 8" id="8"/>
          <p:cNvSpPr txBox="true"/>
          <p:nvPr/>
        </p:nvSpPr>
        <p:spPr>
          <a:xfrm rot="0">
            <a:off x="6708431" y="800530"/>
            <a:ext cx="5637025" cy="869061"/>
          </a:xfrm>
          <a:prstGeom prst="rect">
            <a:avLst/>
          </a:prstGeom>
        </p:spPr>
        <p:txBody>
          <a:bodyPr anchor="t" rtlCol="false" tIns="0" lIns="0" bIns="0" rIns="0">
            <a:spAutoFit/>
          </a:bodyPr>
          <a:lstStyle/>
          <a:p>
            <a:pPr algn="l">
              <a:lnSpc>
                <a:spcPts val="6912"/>
              </a:lnSpc>
            </a:pPr>
            <a:r>
              <a:rPr lang="en-US" sz="5400" spc="577">
                <a:solidFill>
                  <a:srgbClr val="FFFFFF"/>
                </a:solidFill>
                <a:latin typeface="Archivo Black"/>
                <a:ea typeface="Archivo Black"/>
                <a:cs typeface="Archivo Black"/>
                <a:sym typeface="Archivo Black"/>
              </a:rPr>
              <a:t>DATA SET 1</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1028700" y="2368357"/>
            <a:ext cx="11283406" cy="7263692"/>
          </a:xfrm>
          <a:custGeom>
            <a:avLst/>
            <a:gdLst/>
            <a:ahLst/>
            <a:cxnLst/>
            <a:rect r="r" b="b" t="t" l="l"/>
            <a:pathLst>
              <a:path h="7263692" w="11283406">
                <a:moveTo>
                  <a:pt x="0" y="0"/>
                </a:moveTo>
                <a:lnTo>
                  <a:pt x="11283406" y="0"/>
                </a:lnTo>
                <a:lnTo>
                  <a:pt x="11283406" y="7263693"/>
                </a:lnTo>
                <a:lnTo>
                  <a:pt x="0" y="7263693"/>
                </a:lnTo>
                <a:lnTo>
                  <a:pt x="0" y="0"/>
                </a:lnTo>
                <a:close/>
              </a:path>
            </a:pathLst>
          </a:custGeom>
          <a:blipFill>
            <a:blip r:embed="rId4"/>
            <a:stretch>
              <a:fillRect l="0" t="0" r="0" b="0"/>
            </a:stretch>
          </a:blipFill>
        </p:spPr>
      </p:sp>
      <p:sp>
        <p:nvSpPr>
          <p:cNvPr name="TextBox 4" id="4"/>
          <p:cNvSpPr txBox="true"/>
          <p:nvPr/>
        </p:nvSpPr>
        <p:spPr>
          <a:xfrm rot="0">
            <a:off x="12670025" y="5369464"/>
            <a:ext cx="5617975" cy="442468"/>
          </a:xfrm>
          <a:prstGeom prst="rect">
            <a:avLst/>
          </a:prstGeom>
        </p:spPr>
        <p:txBody>
          <a:bodyPr anchor="t" rtlCol="false" tIns="0" lIns="0" bIns="0" rIns="0">
            <a:spAutoFit/>
          </a:bodyPr>
          <a:lstStyle/>
          <a:p>
            <a:pPr algn="l">
              <a:lnSpc>
                <a:spcPts val="3596"/>
              </a:lnSpc>
            </a:pPr>
            <a:r>
              <a:rPr lang="en-US" sz="2900" spc="316" b="true">
                <a:solidFill>
                  <a:srgbClr val="FFFFFF"/>
                </a:solidFill>
                <a:latin typeface="Canva Sans Bold"/>
                <a:ea typeface="Canva Sans Bold"/>
                <a:cs typeface="Canva Sans Bold"/>
                <a:sym typeface="Canva Sans Bold"/>
              </a:rPr>
              <a:t>No correlation observed</a:t>
            </a:r>
          </a:p>
        </p:txBody>
      </p:sp>
      <p:sp>
        <p:nvSpPr>
          <p:cNvPr name="AutoShape 5" id="5"/>
          <p:cNvSpPr/>
          <p:nvPr/>
        </p:nvSpPr>
        <p:spPr>
          <a:xfrm flipH="true">
            <a:off x="1769060" y="1962971"/>
            <a:ext cx="15490240" cy="0"/>
          </a:xfrm>
          <a:prstGeom prst="line">
            <a:avLst/>
          </a:prstGeom>
          <a:ln cap="flat" w="28575">
            <a:solidFill>
              <a:srgbClr val="F27100"/>
            </a:solidFill>
            <a:prstDash val="solid"/>
            <a:headEnd type="none" len="sm" w="sm"/>
            <a:tailEnd type="none" len="sm" w="sm"/>
          </a:ln>
        </p:spPr>
      </p:sp>
      <p:sp>
        <p:nvSpPr>
          <p:cNvPr name="TextBox 6" id="6"/>
          <p:cNvSpPr txBox="true"/>
          <p:nvPr/>
        </p:nvSpPr>
        <p:spPr>
          <a:xfrm rot="0">
            <a:off x="6708431" y="800530"/>
            <a:ext cx="5637025" cy="869061"/>
          </a:xfrm>
          <a:prstGeom prst="rect">
            <a:avLst/>
          </a:prstGeom>
        </p:spPr>
        <p:txBody>
          <a:bodyPr anchor="t" rtlCol="false" tIns="0" lIns="0" bIns="0" rIns="0">
            <a:spAutoFit/>
          </a:bodyPr>
          <a:lstStyle/>
          <a:p>
            <a:pPr algn="l">
              <a:lnSpc>
                <a:spcPts val="6912"/>
              </a:lnSpc>
            </a:pPr>
            <a:r>
              <a:rPr lang="en-US" sz="5400" spc="577">
                <a:solidFill>
                  <a:srgbClr val="FFFFFF"/>
                </a:solidFill>
                <a:latin typeface="Archivo Black"/>
                <a:ea typeface="Archivo Black"/>
                <a:cs typeface="Archivo Black"/>
                <a:sym typeface="Archivo Black"/>
              </a:rPr>
              <a:t>DATA SET 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7073285" y="2204466"/>
            <a:ext cx="9750753" cy="6269134"/>
          </a:xfrm>
          <a:custGeom>
            <a:avLst/>
            <a:gdLst/>
            <a:ahLst/>
            <a:cxnLst/>
            <a:rect r="r" b="b" t="t" l="l"/>
            <a:pathLst>
              <a:path h="6269134" w="9750753">
                <a:moveTo>
                  <a:pt x="0" y="0"/>
                </a:moveTo>
                <a:lnTo>
                  <a:pt x="9750754" y="0"/>
                </a:lnTo>
                <a:lnTo>
                  <a:pt x="9750754" y="6269135"/>
                </a:lnTo>
                <a:lnTo>
                  <a:pt x="0" y="6269135"/>
                </a:lnTo>
                <a:lnTo>
                  <a:pt x="0" y="0"/>
                </a:lnTo>
                <a:close/>
              </a:path>
            </a:pathLst>
          </a:custGeom>
          <a:blipFill>
            <a:blip r:embed="rId3"/>
            <a:stretch>
              <a:fillRect l="0" t="0" r="0" b="-3625"/>
            </a:stretch>
          </a:blipFill>
        </p:spPr>
      </p:sp>
      <p:sp>
        <p:nvSpPr>
          <p:cNvPr name="TextBox 4" id="4"/>
          <p:cNvSpPr txBox="true"/>
          <p:nvPr/>
        </p:nvSpPr>
        <p:spPr>
          <a:xfrm rot="0">
            <a:off x="1028700" y="7073281"/>
            <a:ext cx="3137288" cy="1522730"/>
          </a:xfrm>
          <a:prstGeom prst="rect">
            <a:avLst/>
          </a:prstGeom>
        </p:spPr>
        <p:txBody>
          <a:bodyPr anchor="t" rtlCol="false" tIns="0" lIns="0" bIns="0" rIns="0">
            <a:spAutoFit/>
          </a:bodyPr>
          <a:lstStyle/>
          <a:p>
            <a:pPr algn="l">
              <a:lnSpc>
                <a:spcPts val="4000"/>
              </a:lnSpc>
            </a:pPr>
            <a:r>
              <a:rPr lang="en-US" sz="3200" spc="153">
                <a:solidFill>
                  <a:srgbClr val="FFFFFF"/>
                </a:solidFill>
                <a:latin typeface="Inter"/>
                <a:ea typeface="Inter"/>
                <a:cs typeface="Inter"/>
                <a:sym typeface="Inter"/>
              </a:rPr>
              <a:t>Our Target : Webscrap this site</a:t>
            </a:r>
          </a:p>
        </p:txBody>
      </p:sp>
      <p:sp>
        <p:nvSpPr>
          <p:cNvPr name="TextBox 5" id="5"/>
          <p:cNvSpPr txBox="true"/>
          <p:nvPr/>
        </p:nvSpPr>
        <p:spPr>
          <a:xfrm rot="0">
            <a:off x="718913" y="4236737"/>
            <a:ext cx="5617975" cy="2233168"/>
          </a:xfrm>
          <a:prstGeom prst="rect">
            <a:avLst/>
          </a:prstGeom>
        </p:spPr>
        <p:txBody>
          <a:bodyPr anchor="t" rtlCol="false" tIns="0" lIns="0" bIns="0" rIns="0">
            <a:spAutoFit/>
          </a:bodyPr>
          <a:lstStyle/>
          <a:p>
            <a:pPr algn="l">
              <a:lnSpc>
                <a:spcPts val="3596"/>
              </a:lnSpc>
            </a:pPr>
            <a:r>
              <a:rPr lang="en-US" sz="2900" spc="316">
                <a:solidFill>
                  <a:srgbClr val="FFFFFF"/>
                </a:solidFill>
                <a:latin typeface="Canva Sans"/>
                <a:ea typeface="Canva Sans"/>
                <a:cs typeface="Canva Sans"/>
                <a:sym typeface="Canva Sans"/>
              </a:rPr>
              <a:t>After failing to find relevant datasets, we ended up finding a website with useful information</a:t>
            </a:r>
          </a:p>
        </p:txBody>
      </p:sp>
      <p:sp>
        <p:nvSpPr>
          <p:cNvPr name="AutoShape 6" id="6"/>
          <p:cNvSpPr/>
          <p:nvPr/>
        </p:nvSpPr>
        <p:spPr>
          <a:xfrm>
            <a:off x="5097414" y="5358084"/>
            <a:ext cx="1685305" cy="0"/>
          </a:xfrm>
          <a:prstGeom prst="line">
            <a:avLst/>
          </a:prstGeom>
          <a:ln cap="rnd" w="38100">
            <a:solidFill>
              <a:srgbClr val="F27100"/>
            </a:solidFill>
            <a:prstDash val="sysDot"/>
            <a:headEnd type="none" len="sm" w="sm"/>
            <a:tailEnd type="triangle" len="med" w="lg"/>
          </a:ln>
        </p:spPr>
      </p:sp>
      <p:sp>
        <p:nvSpPr>
          <p:cNvPr name="AutoShape 7" id="7"/>
          <p:cNvSpPr/>
          <p:nvPr/>
        </p:nvSpPr>
        <p:spPr>
          <a:xfrm>
            <a:off x="4780574" y="7780600"/>
            <a:ext cx="1685305" cy="0"/>
          </a:xfrm>
          <a:prstGeom prst="line">
            <a:avLst/>
          </a:prstGeom>
          <a:ln cap="rnd" w="38100">
            <a:solidFill>
              <a:srgbClr val="F27100"/>
            </a:solidFill>
            <a:prstDash val="sysDot"/>
            <a:headEnd type="none" len="sm" w="sm"/>
            <a:tailEnd type="triangle" len="med" w="lg"/>
          </a:ln>
        </p:spPr>
      </p:sp>
      <p:sp>
        <p:nvSpPr>
          <p:cNvPr name="AutoShape 8" id="8"/>
          <p:cNvSpPr/>
          <p:nvPr/>
        </p:nvSpPr>
        <p:spPr>
          <a:xfrm flipH="true">
            <a:off x="1695614" y="2025475"/>
            <a:ext cx="4284147" cy="0"/>
          </a:xfrm>
          <a:prstGeom prst="line">
            <a:avLst/>
          </a:prstGeom>
          <a:ln cap="flat" w="28575">
            <a:solidFill>
              <a:srgbClr val="F27100"/>
            </a:solidFill>
            <a:prstDash val="solid"/>
            <a:headEnd type="none" len="sm" w="sm"/>
            <a:tailEnd type="none" len="sm" w="sm"/>
          </a:ln>
        </p:spPr>
      </p:sp>
      <p:sp>
        <p:nvSpPr>
          <p:cNvPr name="TextBox 9" id="9"/>
          <p:cNvSpPr txBox="true"/>
          <p:nvPr/>
        </p:nvSpPr>
        <p:spPr>
          <a:xfrm rot="0">
            <a:off x="1145694" y="708148"/>
            <a:ext cx="5637025" cy="869061"/>
          </a:xfrm>
          <a:prstGeom prst="rect">
            <a:avLst/>
          </a:prstGeom>
        </p:spPr>
        <p:txBody>
          <a:bodyPr anchor="t" rtlCol="false" tIns="0" lIns="0" bIns="0" rIns="0">
            <a:spAutoFit/>
          </a:bodyPr>
          <a:lstStyle/>
          <a:p>
            <a:pPr algn="l">
              <a:lnSpc>
                <a:spcPts val="6912"/>
              </a:lnSpc>
            </a:pPr>
            <a:r>
              <a:rPr lang="en-US" sz="5400" spc="577">
                <a:solidFill>
                  <a:srgbClr val="FFFFFF"/>
                </a:solidFill>
                <a:latin typeface="Archivo Black"/>
                <a:ea typeface="Archivo Black"/>
                <a:cs typeface="Archivo Black"/>
                <a:sym typeface="Archivo Black"/>
              </a:rPr>
              <a:t>DATA SET 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131491" y="2665346"/>
            <a:ext cx="10387992" cy="6791150"/>
          </a:xfrm>
          <a:custGeom>
            <a:avLst/>
            <a:gdLst/>
            <a:ahLst/>
            <a:cxnLst/>
            <a:rect r="r" b="b" t="t" l="l"/>
            <a:pathLst>
              <a:path h="6791150" w="10387992">
                <a:moveTo>
                  <a:pt x="0" y="0"/>
                </a:moveTo>
                <a:lnTo>
                  <a:pt x="10387993" y="0"/>
                </a:lnTo>
                <a:lnTo>
                  <a:pt x="10387993" y="6791150"/>
                </a:lnTo>
                <a:lnTo>
                  <a:pt x="0" y="6791150"/>
                </a:lnTo>
                <a:lnTo>
                  <a:pt x="0" y="0"/>
                </a:lnTo>
                <a:close/>
              </a:path>
            </a:pathLst>
          </a:custGeom>
          <a:blipFill>
            <a:blip r:embed="rId3"/>
            <a:stretch>
              <a:fillRect l="0" t="0" r="0" b="0"/>
            </a:stretch>
          </a:blipFill>
        </p:spPr>
      </p:sp>
      <p:sp>
        <p:nvSpPr>
          <p:cNvPr name="Freeform 4" id="4"/>
          <p:cNvSpPr/>
          <p:nvPr/>
        </p:nvSpPr>
        <p:spPr>
          <a:xfrm flipH="false" flipV="false" rot="0">
            <a:off x="11773572" y="5369850"/>
            <a:ext cx="642365" cy="323859"/>
          </a:xfrm>
          <a:custGeom>
            <a:avLst/>
            <a:gdLst/>
            <a:ahLst/>
            <a:cxnLst/>
            <a:rect r="r" b="b" t="t" l="l"/>
            <a:pathLst>
              <a:path h="323859" w="642365">
                <a:moveTo>
                  <a:pt x="0" y="0"/>
                </a:moveTo>
                <a:lnTo>
                  <a:pt x="642365" y="0"/>
                </a:lnTo>
                <a:lnTo>
                  <a:pt x="642365" y="323859"/>
                </a:lnTo>
                <a:lnTo>
                  <a:pt x="0" y="3238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773572" y="7083905"/>
            <a:ext cx="642365" cy="323859"/>
          </a:xfrm>
          <a:custGeom>
            <a:avLst/>
            <a:gdLst/>
            <a:ahLst/>
            <a:cxnLst/>
            <a:rect r="r" b="b" t="t" l="l"/>
            <a:pathLst>
              <a:path h="323859" w="642365">
                <a:moveTo>
                  <a:pt x="0" y="0"/>
                </a:moveTo>
                <a:lnTo>
                  <a:pt x="642365" y="0"/>
                </a:lnTo>
                <a:lnTo>
                  <a:pt x="642365" y="323859"/>
                </a:lnTo>
                <a:lnTo>
                  <a:pt x="0" y="3238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1773572" y="8226914"/>
            <a:ext cx="642365" cy="323859"/>
          </a:xfrm>
          <a:custGeom>
            <a:avLst/>
            <a:gdLst/>
            <a:ahLst/>
            <a:cxnLst/>
            <a:rect r="r" b="b" t="t" l="l"/>
            <a:pathLst>
              <a:path h="323859" w="642365">
                <a:moveTo>
                  <a:pt x="0" y="0"/>
                </a:moveTo>
                <a:lnTo>
                  <a:pt x="642365" y="0"/>
                </a:lnTo>
                <a:lnTo>
                  <a:pt x="642365" y="323859"/>
                </a:lnTo>
                <a:lnTo>
                  <a:pt x="0" y="3238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2670025" y="4634270"/>
            <a:ext cx="5617975" cy="1785493"/>
          </a:xfrm>
          <a:prstGeom prst="rect">
            <a:avLst/>
          </a:prstGeom>
        </p:spPr>
        <p:txBody>
          <a:bodyPr anchor="t" rtlCol="false" tIns="0" lIns="0" bIns="0" rIns="0">
            <a:spAutoFit/>
          </a:bodyPr>
          <a:lstStyle/>
          <a:p>
            <a:pPr algn="l">
              <a:lnSpc>
                <a:spcPts val="3596"/>
              </a:lnSpc>
            </a:pPr>
            <a:r>
              <a:rPr lang="en-US" sz="2900" spc="316">
                <a:solidFill>
                  <a:srgbClr val="FFFFFF"/>
                </a:solidFill>
                <a:latin typeface="Canva Sans"/>
                <a:ea typeface="Canva Sans"/>
                <a:cs typeface="Canva Sans"/>
                <a:sym typeface="Canva Sans"/>
              </a:rPr>
              <a:t>This visual confirms a strong correlation between university rank and starting pay!</a:t>
            </a:r>
          </a:p>
        </p:txBody>
      </p:sp>
      <p:sp>
        <p:nvSpPr>
          <p:cNvPr name="TextBox 8" id="8"/>
          <p:cNvSpPr txBox="true"/>
          <p:nvPr/>
        </p:nvSpPr>
        <p:spPr>
          <a:xfrm rot="0">
            <a:off x="12486566" y="2843968"/>
            <a:ext cx="4772734" cy="442468"/>
          </a:xfrm>
          <a:prstGeom prst="rect">
            <a:avLst/>
          </a:prstGeom>
        </p:spPr>
        <p:txBody>
          <a:bodyPr anchor="t" rtlCol="false" tIns="0" lIns="0" bIns="0" rIns="0">
            <a:spAutoFit/>
          </a:bodyPr>
          <a:lstStyle/>
          <a:p>
            <a:pPr algn="ctr">
              <a:lnSpc>
                <a:spcPts val="3596"/>
              </a:lnSpc>
            </a:pPr>
            <a:r>
              <a:rPr lang="en-US" sz="2900" spc="316">
                <a:solidFill>
                  <a:srgbClr val="FFFFFF"/>
                </a:solidFill>
                <a:latin typeface="Canva Sans"/>
                <a:ea typeface="Canva Sans"/>
                <a:cs typeface="Canva Sans"/>
                <a:sym typeface="Canva Sans"/>
              </a:rPr>
              <a:t>EVIDENCE EMERGES!</a:t>
            </a:r>
          </a:p>
        </p:txBody>
      </p:sp>
      <p:sp>
        <p:nvSpPr>
          <p:cNvPr name="TextBox 9" id="9"/>
          <p:cNvSpPr txBox="true"/>
          <p:nvPr/>
        </p:nvSpPr>
        <p:spPr>
          <a:xfrm rot="0">
            <a:off x="12673112" y="8108305"/>
            <a:ext cx="5617975" cy="442468"/>
          </a:xfrm>
          <a:prstGeom prst="rect">
            <a:avLst/>
          </a:prstGeom>
        </p:spPr>
        <p:txBody>
          <a:bodyPr anchor="t" rtlCol="false" tIns="0" lIns="0" bIns="0" rIns="0">
            <a:spAutoFit/>
          </a:bodyPr>
          <a:lstStyle/>
          <a:p>
            <a:pPr algn="l">
              <a:lnSpc>
                <a:spcPts val="3596"/>
              </a:lnSpc>
            </a:pPr>
            <a:r>
              <a:rPr lang="en-US" sz="2900" spc="316">
                <a:solidFill>
                  <a:srgbClr val="FFFFFF"/>
                </a:solidFill>
                <a:latin typeface="Canva Sans"/>
                <a:ea typeface="Canva Sans"/>
                <a:cs typeface="Canva Sans"/>
                <a:sym typeface="Canva Sans"/>
              </a:rPr>
              <a:t>What about late career?</a:t>
            </a:r>
          </a:p>
        </p:txBody>
      </p:sp>
      <p:sp>
        <p:nvSpPr>
          <p:cNvPr name="TextBox 10" id="10"/>
          <p:cNvSpPr txBox="true"/>
          <p:nvPr/>
        </p:nvSpPr>
        <p:spPr>
          <a:xfrm rot="0">
            <a:off x="12673112" y="7019838"/>
            <a:ext cx="5617975" cy="442468"/>
          </a:xfrm>
          <a:prstGeom prst="rect">
            <a:avLst/>
          </a:prstGeom>
        </p:spPr>
        <p:txBody>
          <a:bodyPr anchor="t" rtlCol="false" tIns="0" lIns="0" bIns="0" rIns="0">
            <a:spAutoFit/>
          </a:bodyPr>
          <a:lstStyle/>
          <a:p>
            <a:pPr algn="l">
              <a:lnSpc>
                <a:spcPts val="3596"/>
              </a:lnSpc>
            </a:pPr>
            <a:r>
              <a:rPr lang="en-US" sz="2900" spc="316">
                <a:solidFill>
                  <a:srgbClr val="FFFFFF"/>
                </a:solidFill>
                <a:latin typeface="Canva Sans"/>
                <a:ea typeface="Canva Sans"/>
                <a:cs typeface="Canva Sans"/>
                <a:sym typeface="Canva Sans"/>
              </a:rPr>
              <a:t>Why is this the case?</a:t>
            </a:r>
          </a:p>
        </p:txBody>
      </p:sp>
      <p:sp>
        <p:nvSpPr>
          <p:cNvPr name="AutoShape 11" id="11"/>
          <p:cNvSpPr/>
          <p:nvPr/>
        </p:nvSpPr>
        <p:spPr>
          <a:xfrm flipH="true">
            <a:off x="1769060" y="1962971"/>
            <a:ext cx="15490240" cy="0"/>
          </a:xfrm>
          <a:prstGeom prst="line">
            <a:avLst/>
          </a:prstGeom>
          <a:ln cap="flat" w="28575">
            <a:solidFill>
              <a:srgbClr val="F27100"/>
            </a:solidFill>
            <a:prstDash val="solid"/>
            <a:headEnd type="none" len="sm" w="sm"/>
            <a:tailEnd type="none" len="sm" w="sm"/>
          </a:ln>
        </p:spPr>
      </p:sp>
      <p:sp>
        <p:nvSpPr>
          <p:cNvPr name="TextBox 12" id="12"/>
          <p:cNvSpPr txBox="true"/>
          <p:nvPr/>
        </p:nvSpPr>
        <p:spPr>
          <a:xfrm rot="0">
            <a:off x="6708431" y="800530"/>
            <a:ext cx="5637025" cy="869061"/>
          </a:xfrm>
          <a:prstGeom prst="rect">
            <a:avLst/>
          </a:prstGeom>
        </p:spPr>
        <p:txBody>
          <a:bodyPr anchor="t" rtlCol="false" tIns="0" lIns="0" bIns="0" rIns="0">
            <a:spAutoFit/>
          </a:bodyPr>
          <a:lstStyle/>
          <a:p>
            <a:pPr algn="l">
              <a:lnSpc>
                <a:spcPts val="6912"/>
              </a:lnSpc>
            </a:pPr>
            <a:r>
              <a:rPr lang="en-US" sz="5400" spc="577">
                <a:solidFill>
                  <a:srgbClr val="FFFFFF"/>
                </a:solidFill>
                <a:latin typeface="Archivo Black"/>
                <a:ea typeface="Archivo Black"/>
                <a:cs typeface="Archivo Black"/>
                <a:sym typeface="Archivo Black"/>
              </a:rPr>
              <a:t>DATA SET 2</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150933" y="2562291"/>
            <a:ext cx="10552176" cy="7111484"/>
          </a:xfrm>
          <a:custGeom>
            <a:avLst/>
            <a:gdLst/>
            <a:ahLst/>
            <a:cxnLst/>
            <a:rect r="r" b="b" t="t" l="l"/>
            <a:pathLst>
              <a:path h="7111484" w="10552176">
                <a:moveTo>
                  <a:pt x="0" y="0"/>
                </a:moveTo>
                <a:lnTo>
                  <a:pt x="10552176" y="0"/>
                </a:lnTo>
                <a:lnTo>
                  <a:pt x="10552176" y="7111485"/>
                </a:lnTo>
                <a:lnTo>
                  <a:pt x="0" y="7111485"/>
                </a:lnTo>
                <a:lnTo>
                  <a:pt x="0" y="0"/>
                </a:lnTo>
                <a:close/>
              </a:path>
            </a:pathLst>
          </a:custGeom>
          <a:blipFill>
            <a:blip r:embed="rId3"/>
            <a:stretch>
              <a:fillRect l="0" t="0" r="-1534" b="0"/>
            </a:stretch>
          </a:blipFill>
        </p:spPr>
      </p:sp>
      <p:sp>
        <p:nvSpPr>
          <p:cNvPr name="Freeform 4" id="4"/>
          <p:cNvSpPr/>
          <p:nvPr/>
        </p:nvSpPr>
        <p:spPr>
          <a:xfrm flipH="false" flipV="false" rot="0">
            <a:off x="13175444" y="7537131"/>
            <a:ext cx="3394978" cy="2266148"/>
          </a:xfrm>
          <a:custGeom>
            <a:avLst/>
            <a:gdLst/>
            <a:ahLst/>
            <a:cxnLst/>
            <a:rect r="r" b="b" t="t" l="l"/>
            <a:pathLst>
              <a:path h="2266148" w="3394978">
                <a:moveTo>
                  <a:pt x="0" y="0"/>
                </a:moveTo>
                <a:lnTo>
                  <a:pt x="3394978" y="0"/>
                </a:lnTo>
                <a:lnTo>
                  <a:pt x="3394978" y="2266148"/>
                </a:lnTo>
                <a:lnTo>
                  <a:pt x="0" y="2266148"/>
                </a:lnTo>
                <a:lnTo>
                  <a:pt x="0" y="0"/>
                </a:lnTo>
                <a:close/>
              </a:path>
            </a:pathLst>
          </a:custGeom>
          <a:blipFill>
            <a:blip r:embed="rId4"/>
            <a:stretch>
              <a:fillRect l="0" t="0" r="0" b="0"/>
            </a:stretch>
          </a:blipFill>
        </p:spPr>
      </p:sp>
      <p:sp>
        <p:nvSpPr>
          <p:cNvPr name="TextBox 5" id="5"/>
          <p:cNvSpPr txBox="true"/>
          <p:nvPr/>
        </p:nvSpPr>
        <p:spPr>
          <a:xfrm rot="0">
            <a:off x="12486566" y="2552766"/>
            <a:ext cx="4772734" cy="890143"/>
          </a:xfrm>
          <a:prstGeom prst="rect">
            <a:avLst/>
          </a:prstGeom>
        </p:spPr>
        <p:txBody>
          <a:bodyPr anchor="t" rtlCol="false" tIns="0" lIns="0" bIns="0" rIns="0">
            <a:spAutoFit/>
          </a:bodyPr>
          <a:lstStyle/>
          <a:p>
            <a:pPr algn="ctr">
              <a:lnSpc>
                <a:spcPts val="3596"/>
              </a:lnSpc>
            </a:pPr>
            <a:r>
              <a:rPr lang="en-US" sz="2900" spc="316">
                <a:solidFill>
                  <a:srgbClr val="FFFFFF"/>
                </a:solidFill>
                <a:latin typeface="Canva Sans"/>
                <a:ea typeface="Canva Sans"/>
                <a:cs typeface="Canva Sans"/>
                <a:sym typeface="Canva Sans"/>
              </a:rPr>
              <a:t>Epitome of statistical storytelling!</a:t>
            </a:r>
          </a:p>
        </p:txBody>
      </p:sp>
      <p:sp>
        <p:nvSpPr>
          <p:cNvPr name="TextBox 6" id="6"/>
          <p:cNvSpPr txBox="true"/>
          <p:nvPr/>
        </p:nvSpPr>
        <p:spPr>
          <a:xfrm rot="0">
            <a:off x="12670025" y="4394135"/>
            <a:ext cx="5116249" cy="1180973"/>
          </a:xfrm>
          <a:prstGeom prst="rect">
            <a:avLst/>
          </a:prstGeom>
        </p:spPr>
        <p:txBody>
          <a:bodyPr anchor="t" rtlCol="false" tIns="0" lIns="0" bIns="0" rIns="0">
            <a:spAutoFit/>
          </a:bodyPr>
          <a:lstStyle/>
          <a:p>
            <a:pPr algn="l">
              <a:lnSpc>
                <a:spcPts val="2356"/>
              </a:lnSpc>
            </a:pPr>
            <a:r>
              <a:rPr lang="en-US" sz="1900" spc="207">
                <a:solidFill>
                  <a:srgbClr val="FFFFFF"/>
                </a:solidFill>
                <a:latin typeface="Canva Sans"/>
                <a:ea typeface="Canva Sans"/>
                <a:cs typeface="Canva Sans"/>
                <a:sym typeface="Canva Sans"/>
              </a:rPr>
              <a:t>This graph shows that Top tier institutions consistently lead early career pay and most important a steeper mid-career growth</a:t>
            </a:r>
          </a:p>
        </p:txBody>
      </p:sp>
      <p:sp>
        <p:nvSpPr>
          <p:cNvPr name="TextBox 7" id="7"/>
          <p:cNvSpPr txBox="true"/>
          <p:nvPr/>
        </p:nvSpPr>
        <p:spPr>
          <a:xfrm rot="0">
            <a:off x="12670025" y="6108508"/>
            <a:ext cx="5116249" cy="885698"/>
          </a:xfrm>
          <a:prstGeom prst="rect">
            <a:avLst/>
          </a:prstGeom>
        </p:spPr>
        <p:txBody>
          <a:bodyPr anchor="t" rtlCol="false" tIns="0" lIns="0" bIns="0" rIns="0">
            <a:spAutoFit/>
          </a:bodyPr>
          <a:lstStyle/>
          <a:p>
            <a:pPr algn="l">
              <a:lnSpc>
                <a:spcPts val="2356"/>
              </a:lnSpc>
            </a:pPr>
            <a:r>
              <a:rPr lang="en-US" sz="1900" spc="207">
                <a:solidFill>
                  <a:srgbClr val="FFFFFF"/>
                </a:solidFill>
                <a:latin typeface="Canva Sans"/>
                <a:ea typeface="Canva Sans"/>
                <a:cs typeface="Canva Sans"/>
                <a:sym typeface="Canva Sans"/>
              </a:rPr>
              <a:t>But still begs the question, why is this happening? What is the missing piece?</a:t>
            </a:r>
          </a:p>
        </p:txBody>
      </p:sp>
      <p:sp>
        <p:nvSpPr>
          <p:cNvPr name="Freeform 8" id="8"/>
          <p:cNvSpPr/>
          <p:nvPr/>
        </p:nvSpPr>
        <p:spPr>
          <a:xfrm flipH="false" flipV="false" rot="0">
            <a:off x="11865034" y="4827455"/>
            <a:ext cx="642365" cy="323859"/>
          </a:xfrm>
          <a:custGeom>
            <a:avLst/>
            <a:gdLst/>
            <a:ahLst/>
            <a:cxnLst/>
            <a:rect r="r" b="b" t="t" l="l"/>
            <a:pathLst>
              <a:path h="323859" w="642365">
                <a:moveTo>
                  <a:pt x="0" y="0"/>
                </a:moveTo>
                <a:lnTo>
                  <a:pt x="642365" y="0"/>
                </a:lnTo>
                <a:lnTo>
                  <a:pt x="642365" y="323859"/>
                </a:lnTo>
                <a:lnTo>
                  <a:pt x="0" y="3238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1865034" y="6394190"/>
            <a:ext cx="642365" cy="323859"/>
          </a:xfrm>
          <a:custGeom>
            <a:avLst/>
            <a:gdLst/>
            <a:ahLst/>
            <a:cxnLst/>
            <a:rect r="r" b="b" t="t" l="l"/>
            <a:pathLst>
              <a:path h="323859" w="642365">
                <a:moveTo>
                  <a:pt x="0" y="0"/>
                </a:moveTo>
                <a:lnTo>
                  <a:pt x="642365" y="0"/>
                </a:lnTo>
                <a:lnTo>
                  <a:pt x="642365" y="323859"/>
                </a:lnTo>
                <a:lnTo>
                  <a:pt x="0" y="3238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0" id="10"/>
          <p:cNvSpPr/>
          <p:nvPr/>
        </p:nvSpPr>
        <p:spPr>
          <a:xfrm flipH="true">
            <a:off x="1769060" y="1962971"/>
            <a:ext cx="15490240" cy="0"/>
          </a:xfrm>
          <a:prstGeom prst="line">
            <a:avLst/>
          </a:prstGeom>
          <a:ln cap="flat" w="28575">
            <a:solidFill>
              <a:srgbClr val="F27100"/>
            </a:solidFill>
            <a:prstDash val="solid"/>
            <a:headEnd type="none" len="sm" w="sm"/>
            <a:tailEnd type="none" len="sm" w="sm"/>
          </a:ln>
        </p:spPr>
      </p:sp>
      <p:sp>
        <p:nvSpPr>
          <p:cNvPr name="TextBox 11" id="11"/>
          <p:cNvSpPr txBox="true"/>
          <p:nvPr/>
        </p:nvSpPr>
        <p:spPr>
          <a:xfrm rot="0">
            <a:off x="6708431" y="800530"/>
            <a:ext cx="5637025" cy="869061"/>
          </a:xfrm>
          <a:prstGeom prst="rect">
            <a:avLst/>
          </a:prstGeom>
        </p:spPr>
        <p:txBody>
          <a:bodyPr anchor="t" rtlCol="false" tIns="0" lIns="0" bIns="0" rIns="0">
            <a:spAutoFit/>
          </a:bodyPr>
          <a:lstStyle/>
          <a:p>
            <a:pPr algn="l">
              <a:lnSpc>
                <a:spcPts val="6912"/>
              </a:lnSpc>
            </a:pPr>
            <a:r>
              <a:rPr lang="en-US" sz="5400" spc="577">
                <a:solidFill>
                  <a:srgbClr val="FFFFFF"/>
                </a:solidFill>
                <a:latin typeface="Archivo Black"/>
                <a:ea typeface="Archivo Black"/>
                <a:cs typeface="Archivo Black"/>
                <a:sym typeface="Archivo Black"/>
              </a:rPr>
              <a:t>DATA SET 2</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527228" y="2653534"/>
            <a:ext cx="9810738" cy="6902941"/>
          </a:xfrm>
          <a:custGeom>
            <a:avLst/>
            <a:gdLst/>
            <a:ahLst/>
            <a:cxnLst/>
            <a:rect r="r" b="b" t="t" l="l"/>
            <a:pathLst>
              <a:path h="6902941" w="9810738">
                <a:moveTo>
                  <a:pt x="0" y="0"/>
                </a:moveTo>
                <a:lnTo>
                  <a:pt x="9810737" y="0"/>
                </a:lnTo>
                <a:lnTo>
                  <a:pt x="9810737" y="6902941"/>
                </a:lnTo>
                <a:lnTo>
                  <a:pt x="0" y="6902941"/>
                </a:lnTo>
                <a:lnTo>
                  <a:pt x="0" y="0"/>
                </a:lnTo>
                <a:close/>
              </a:path>
            </a:pathLst>
          </a:custGeom>
          <a:blipFill>
            <a:blip r:embed="rId3"/>
            <a:stretch>
              <a:fillRect l="0" t="0" r="-2904" b="0"/>
            </a:stretch>
          </a:blipFill>
        </p:spPr>
      </p:sp>
      <p:sp>
        <p:nvSpPr>
          <p:cNvPr name="Freeform 4" id="4"/>
          <p:cNvSpPr/>
          <p:nvPr/>
        </p:nvSpPr>
        <p:spPr>
          <a:xfrm flipH="false" flipV="false" rot="0">
            <a:off x="12165478" y="6876319"/>
            <a:ext cx="626325" cy="259142"/>
          </a:xfrm>
          <a:custGeom>
            <a:avLst/>
            <a:gdLst/>
            <a:ahLst/>
            <a:cxnLst/>
            <a:rect r="r" b="b" t="t" l="l"/>
            <a:pathLst>
              <a:path h="259142" w="626325">
                <a:moveTo>
                  <a:pt x="0" y="0"/>
                </a:moveTo>
                <a:lnTo>
                  <a:pt x="626324" y="0"/>
                </a:lnTo>
                <a:lnTo>
                  <a:pt x="626324" y="259142"/>
                </a:lnTo>
                <a:lnTo>
                  <a:pt x="0" y="2591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2165478" y="2644009"/>
            <a:ext cx="5617975" cy="442468"/>
          </a:xfrm>
          <a:prstGeom prst="rect">
            <a:avLst/>
          </a:prstGeom>
        </p:spPr>
        <p:txBody>
          <a:bodyPr anchor="t" rtlCol="false" tIns="0" lIns="0" bIns="0" rIns="0">
            <a:spAutoFit/>
          </a:bodyPr>
          <a:lstStyle/>
          <a:p>
            <a:pPr algn="ctr">
              <a:lnSpc>
                <a:spcPts val="3596"/>
              </a:lnSpc>
            </a:pPr>
            <a:r>
              <a:rPr lang="en-US" sz="2900" spc="316">
                <a:solidFill>
                  <a:srgbClr val="FFFFFF"/>
                </a:solidFill>
                <a:latin typeface="Canva Sans"/>
                <a:ea typeface="Canva Sans"/>
                <a:cs typeface="Canva Sans"/>
                <a:sym typeface="Canva Sans"/>
              </a:rPr>
              <a:t>Expect the unexpected!</a:t>
            </a:r>
          </a:p>
        </p:txBody>
      </p:sp>
      <p:sp>
        <p:nvSpPr>
          <p:cNvPr name="TextBox 6" id="6"/>
          <p:cNvSpPr txBox="true"/>
          <p:nvPr/>
        </p:nvSpPr>
        <p:spPr>
          <a:xfrm rot="0">
            <a:off x="12262596" y="3374764"/>
            <a:ext cx="5617975" cy="805942"/>
          </a:xfrm>
          <a:prstGeom prst="rect">
            <a:avLst/>
          </a:prstGeom>
        </p:spPr>
        <p:txBody>
          <a:bodyPr anchor="t" rtlCol="false" tIns="0" lIns="0" bIns="0" rIns="0">
            <a:spAutoFit/>
          </a:bodyPr>
          <a:lstStyle/>
          <a:p>
            <a:pPr algn="l">
              <a:lnSpc>
                <a:spcPts val="3224"/>
              </a:lnSpc>
            </a:pPr>
            <a:r>
              <a:rPr lang="en-US" sz="2600" spc="283">
                <a:solidFill>
                  <a:srgbClr val="F27100"/>
                </a:solidFill>
                <a:latin typeface="Canva Sans"/>
                <a:ea typeface="Canva Sans"/>
                <a:cs typeface="Canva Sans"/>
                <a:sym typeface="Canva Sans"/>
              </a:rPr>
              <a:t>This chart stands against the narrative, and here is why:</a:t>
            </a:r>
          </a:p>
        </p:txBody>
      </p:sp>
      <p:sp>
        <p:nvSpPr>
          <p:cNvPr name="Freeform 7" id="7"/>
          <p:cNvSpPr/>
          <p:nvPr/>
        </p:nvSpPr>
        <p:spPr>
          <a:xfrm flipH="false" flipV="false" rot="0">
            <a:off x="12165478" y="5236425"/>
            <a:ext cx="626325" cy="259142"/>
          </a:xfrm>
          <a:custGeom>
            <a:avLst/>
            <a:gdLst/>
            <a:ahLst/>
            <a:cxnLst/>
            <a:rect r="r" b="b" t="t" l="l"/>
            <a:pathLst>
              <a:path h="259142" w="626325">
                <a:moveTo>
                  <a:pt x="0" y="0"/>
                </a:moveTo>
                <a:lnTo>
                  <a:pt x="626324" y="0"/>
                </a:lnTo>
                <a:lnTo>
                  <a:pt x="626324" y="259142"/>
                </a:lnTo>
                <a:lnTo>
                  <a:pt x="0" y="2591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2994796" y="4714105"/>
            <a:ext cx="5617975" cy="1294257"/>
          </a:xfrm>
          <a:prstGeom prst="rect">
            <a:avLst/>
          </a:prstGeom>
        </p:spPr>
        <p:txBody>
          <a:bodyPr anchor="t" rtlCol="false" tIns="0" lIns="0" bIns="0" rIns="0">
            <a:spAutoFit/>
          </a:bodyPr>
          <a:lstStyle/>
          <a:p>
            <a:pPr algn="l">
              <a:lnSpc>
                <a:spcPts val="2604"/>
              </a:lnSpc>
            </a:pPr>
            <a:r>
              <a:rPr lang="en-US" sz="2100" spc="228">
                <a:solidFill>
                  <a:srgbClr val="FFFFFF"/>
                </a:solidFill>
                <a:latin typeface="Canva Sans"/>
                <a:ea typeface="Canva Sans"/>
                <a:cs typeface="Canva Sans"/>
                <a:sym typeface="Canva Sans"/>
              </a:rPr>
              <a:t>Even though most top schools dominate high salary tiers, their alumni may feel less impactful in the work that they do</a:t>
            </a:r>
          </a:p>
        </p:txBody>
      </p:sp>
      <p:sp>
        <p:nvSpPr>
          <p:cNvPr name="TextBox 9" id="9"/>
          <p:cNvSpPr txBox="true"/>
          <p:nvPr/>
        </p:nvSpPr>
        <p:spPr>
          <a:xfrm rot="0">
            <a:off x="12994796" y="6677849"/>
            <a:ext cx="5617975" cy="646557"/>
          </a:xfrm>
          <a:prstGeom prst="rect">
            <a:avLst/>
          </a:prstGeom>
        </p:spPr>
        <p:txBody>
          <a:bodyPr anchor="t" rtlCol="false" tIns="0" lIns="0" bIns="0" rIns="0">
            <a:spAutoFit/>
          </a:bodyPr>
          <a:lstStyle/>
          <a:p>
            <a:pPr algn="l">
              <a:lnSpc>
                <a:spcPts val="2604"/>
              </a:lnSpc>
            </a:pPr>
            <a:r>
              <a:rPr lang="en-US" sz="2100" spc="228">
                <a:solidFill>
                  <a:srgbClr val="FFFFFF"/>
                </a:solidFill>
                <a:latin typeface="Canva Sans"/>
                <a:ea typeface="Canva Sans"/>
                <a:cs typeface="Canva Sans"/>
                <a:sym typeface="Canva Sans"/>
              </a:rPr>
              <a:t>But this actually raises more questions than answers.</a:t>
            </a:r>
          </a:p>
        </p:txBody>
      </p:sp>
      <p:sp>
        <p:nvSpPr>
          <p:cNvPr name="TextBox 10" id="10"/>
          <p:cNvSpPr txBox="true"/>
          <p:nvPr/>
        </p:nvSpPr>
        <p:spPr>
          <a:xfrm rot="0">
            <a:off x="12994796" y="7399017"/>
            <a:ext cx="4865387" cy="1180973"/>
          </a:xfrm>
          <a:prstGeom prst="rect">
            <a:avLst/>
          </a:prstGeom>
        </p:spPr>
        <p:txBody>
          <a:bodyPr anchor="t" rtlCol="false" tIns="0" lIns="0" bIns="0" rIns="0">
            <a:spAutoFit/>
          </a:bodyPr>
          <a:lstStyle/>
          <a:p>
            <a:pPr algn="l">
              <a:lnSpc>
                <a:spcPts val="2355"/>
              </a:lnSpc>
            </a:pPr>
          </a:p>
          <a:p>
            <a:pPr algn="l">
              <a:lnSpc>
                <a:spcPts val="2355"/>
              </a:lnSpc>
            </a:pPr>
          </a:p>
          <a:p>
            <a:pPr algn="l">
              <a:lnSpc>
                <a:spcPts val="2355"/>
              </a:lnSpc>
            </a:pPr>
            <a:r>
              <a:rPr lang="en-US" sz="1899" spc="207">
                <a:solidFill>
                  <a:srgbClr val="FFFFFF"/>
                </a:solidFill>
                <a:latin typeface="Canva Sans"/>
                <a:ea typeface="Canva Sans"/>
                <a:cs typeface="Canva Sans"/>
                <a:sym typeface="Canva Sans"/>
              </a:rPr>
              <a:t>The big picture is much deeper than we initially thought.</a:t>
            </a:r>
          </a:p>
        </p:txBody>
      </p:sp>
      <p:sp>
        <p:nvSpPr>
          <p:cNvPr name="Freeform 11" id="11"/>
          <p:cNvSpPr/>
          <p:nvPr/>
        </p:nvSpPr>
        <p:spPr>
          <a:xfrm flipH="false" flipV="false" rot="0">
            <a:off x="12165478" y="8230424"/>
            <a:ext cx="626325" cy="259142"/>
          </a:xfrm>
          <a:custGeom>
            <a:avLst/>
            <a:gdLst/>
            <a:ahLst/>
            <a:cxnLst/>
            <a:rect r="r" b="b" t="t" l="l"/>
            <a:pathLst>
              <a:path h="259142" w="626325">
                <a:moveTo>
                  <a:pt x="0" y="0"/>
                </a:moveTo>
                <a:lnTo>
                  <a:pt x="626324" y="0"/>
                </a:lnTo>
                <a:lnTo>
                  <a:pt x="626324" y="259142"/>
                </a:lnTo>
                <a:lnTo>
                  <a:pt x="0" y="2591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2" id="12"/>
          <p:cNvSpPr/>
          <p:nvPr/>
        </p:nvSpPr>
        <p:spPr>
          <a:xfrm flipH="true">
            <a:off x="1769060" y="1962971"/>
            <a:ext cx="15490240" cy="0"/>
          </a:xfrm>
          <a:prstGeom prst="line">
            <a:avLst/>
          </a:prstGeom>
          <a:ln cap="flat" w="28575">
            <a:solidFill>
              <a:srgbClr val="F27100"/>
            </a:solidFill>
            <a:prstDash val="solid"/>
            <a:headEnd type="none" len="sm" w="sm"/>
            <a:tailEnd type="none" len="sm" w="sm"/>
          </a:ln>
        </p:spPr>
      </p:sp>
      <p:sp>
        <p:nvSpPr>
          <p:cNvPr name="TextBox 13" id="13"/>
          <p:cNvSpPr txBox="true"/>
          <p:nvPr/>
        </p:nvSpPr>
        <p:spPr>
          <a:xfrm rot="0">
            <a:off x="6708431" y="800530"/>
            <a:ext cx="5637025" cy="869061"/>
          </a:xfrm>
          <a:prstGeom prst="rect">
            <a:avLst/>
          </a:prstGeom>
        </p:spPr>
        <p:txBody>
          <a:bodyPr anchor="t" rtlCol="false" tIns="0" lIns="0" bIns="0" rIns="0">
            <a:spAutoFit/>
          </a:bodyPr>
          <a:lstStyle/>
          <a:p>
            <a:pPr algn="l">
              <a:lnSpc>
                <a:spcPts val="6912"/>
              </a:lnSpc>
            </a:pPr>
            <a:r>
              <a:rPr lang="en-US" sz="5400" spc="577">
                <a:solidFill>
                  <a:srgbClr val="FFFFFF"/>
                </a:solidFill>
                <a:latin typeface="Archivo Black"/>
                <a:ea typeface="Archivo Black"/>
                <a:cs typeface="Archivo Black"/>
                <a:sym typeface="Archivo Black"/>
              </a:rPr>
              <a:t>DATA SET 2</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AutoShape 3" id="3"/>
          <p:cNvSpPr/>
          <p:nvPr/>
        </p:nvSpPr>
        <p:spPr>
          <a:xfrm flipH="true">
            <a:off x="1386117" y="2143516"/>
            <a:ext cx="15490240" cy="0"/>
          </a:xfrm>
          <a:prstGeom prst="line">
            <a:avLst/>
          </a:prstGeom>
          <a:ln cap="flat" w="28575">
            <a:solidFill>
              <a:srgbClr val="F27100"/>
            </a:solidFill>
            <a:prstDash val="solid"/>
            <a:headEnd type="none" len="sm" w="sm"/>
            <a:tailEnd type="none" len="sm" w="sm"/>
          </a:ln>
        </p:spPr>
      </p:sp>
      <p:sp>
        <p:nvSpPr>
          <p:cNvPr name="Freeform 4" id="4"/>
          <p:cNvSpPr/>
          <p:nvPr/>
        </p:nvSpPr>
        <p:spPr>
          <a:xfrm flipH="false" flipV="false" rot="0">
            <a:off x="571014" y="2738439"/>
            <a:ext cx="10576395" cy="6766759"/>
          </a:xfrm>
          <a:custGeom>
            <a:avLst/>
            <a:gdLst/>
            <a:ahLst/>
            <a:cxnLst/>
            <a:rect r="r" b="b" t="t" l="l"/>
            <a:pathLst>
              <a:path h="6766759" w="10576395">
                <a:moveTo>
                  <a:pt x="0" y="0"/>
                </a:moveTo>
                <a:lnTo>
                  <a:pt x="10576395" y="0"/>
                </a:lnTo>
                <a:lnTo>
                  <a:pt x="10576395" y="6766759"/>
                </a:lnTo>
                <a:lnTo>
                  <a:pt x="0" y="6766759"/>
                </a:lnTo>
                <a:lnTo>
                  <a:pt x="0" y="0"/>
                </a:lnTo>
                <a:close/>
              </a:path>
            </a:pathLst>
          </a:custGeom>
          <a:blipFill>
            <a:blip r:embed="rId4"/>
            <a:stretch>
              <a:fillRect l="-576" t="0" r="-576" b="0"/>
            </a:stretch>
          </a:blipFill>
        </p:spPr>
      </p:sp>
      <p:sp>
        <p:nvSpPr>
          <p:cNvPr name="TextBox 5" id="5"/>
          <p:cNvSpPr txBox="true"/>
          <p:nvPr/>
        </p:nvSpPr>
        <p:spPr>
          <a:xfrm rot="0">
            <a:off x="6325487" y="981075"/>
            <a:ext cx="5637025" cy="869061"/>
          </a:xfrm>
          <a:prstGeom prst="rect">
            <a:avLst/>
          </a:prstGeom>
        </p:spPr>
        <p:txBody>
          <a:bodyPr anchor="t" rtlCol="false" tIns="0" lIns="0" bIns="0" rIns="0">
            <a:spAutoFit/>
          </a:bodyPr>
          <a:lstStyle/>
          <a:p>
            <a:pPr algn="l">
              <a:lnSpc>
                <a:spcPts val="6912"/>
              </a:lnSpc>
            </a:pPr>
            <a:r>
              <a:rPr lang="en-US" sz="5400" spc="577">
                <a:solidFill>
                  <a:srgbClr val="FFFFFF"/>
                </a:solidFill>
                <a:latin typeface="Archivo Black"/>
                <a:ea typeface="Archivo Black"/>
                <a:cs typeface="Archivo Black"/>
                <a:sym typeface="Archivo Black"/>
              </a:rPr>
              <a:t>DATA SET 3</a:t>
            </a:r>
          </a:p>
        </p:txBody>
      </p:sp>
      <p:sp>
        <p:nvSpPr>
          <p:cNvPr name="TextBox 6" id="6"/>
          <p:cNvSpPr txBox="true"/>
          <p:nvPr/>
        </p:nvSpPr>
        <p:spPr>
          <a:xfrm rot="0">
            <a:off x="12670025" y="3169223"/>
            <a:ext cx="5617975" cy="890143"/>
          </a:xfrm>
          <a:prstGeom prst="rect">
            <a:avLst/>
          </a:prstGeom>
        </p:spPr>
        <p:txBody>
          <a:bodyPr anchor="t" rtlCol="false" tIns="0" lIns="0" bIns="0" rIns="0">
            <a:spAutoFit/>
          </a:bodyPr>
          <a:lstStyle/>
          <a:p>
            <a:pPr algn="ctr">
              <a:lnSpc>
                <a:spcPts val="3596"/>
              </a:lnSpc>
            </a:pPr>
            <a:r>
              <a:rPr lang="en-US" sz="2900" spc="316">
                <a:solidFill>
                  <a:srgbClr val="FFFFFF"/>
                </a:solidFill>
                <a:latin typeface="Canva Sans"/>
                <a:ea typeface="Canva Sans"/>
                <a:cs typeface="Canva Sans"/>
                <a:sym typeface="Canva Sans"/>
              </a:rPr>
              <a:t>Social Work and Trade in top 10</a:t>
            </a:r>
          </a:p>
        </p:txBody>
      </p:sp>
      <p:sp>
        <p:nvSpPr>
          <p:cNvPr name="TextBox 7" id="7"/>
          <p:cNvSpPr txBox="true"/>
          <p:nvPr/>
        </p:nvSpPr>
        <p:spPr>
          <a:xfrm rot="0">
            <a:off x="12245306" y="5710579"/>
            <a:ext cx="5617975" cy="1785493"/>
          </a:xfrm>
          <a:prstGeom prst="rect">
            <a:avLst/>
          </a:prstGeom>
        </p:spPr>
        <p:txBody>
          <a:bodyPr anchor="t" rtlCol="false" tIns="0" lIns="0" bIns="0" rIns="0">
            <a:spAutoFit/>
          </a:bodyPr>
          <a:lstStyle/>
          <a:p>
            <a:pPr algn="ctr">
              <a:lnSpc>
                <a:spcPts val="3596"/>
              </a:lnSpc>
            </a:pPr>
            <a:r>
              <a:rPr lang="en-US" sz="2900" spc="316">
                <a:solidFill>
                  <a:srgbClr val="FFFFFF"/>
                </a:solidFill>
                <a:latin typeface="Canva Sans"/>
                <a:ea typeface="Canva Sans"/>
                <a:cs typeface="Canva Sans"/>
                <a:sym typeface="Canva Sans"/>
              </a:rPr>
              <a:t>In the UK,  high-paying opportunities exist beyond traditionally high-earning industries</a:t>
            </a:r>
          </a:p>
        </p:txBody>
      </p:sp>
      <p:sp>
        <p:nvSpPr>
          <p:cNvPr name="Freeform 8" id="8"/>
          <p:cNvSpPr/>
          <p:nvPr/>
        </p:nvSpPr>
        <p:spPr>
          <a:xfrm flipH="false" flipV="false" rot="0">
            <a:off x="11506847" y="3458309"/>
            <a:ext cx="803739" cy="321496"/>
          </a:xfrm>
          <a:custGeom>
            <a:avLst/>
            <a:gdLst/>
            <a:ahLst/>
            <a:cxnLst/>
            <a:rect r="r" b="b" t="t" l="l"/>
            <a:pathLst>
              <a:path h="321496" w="803739">
                <a:moveTo>
                  <a:pt x="0" y="0"/>
                </a:moveTo>
                <a:lnTo>
                  <a:pt x="803740" y="0"/>
                </a:lnTo>
                <a:lnTo>
                  <a:pt x="803740" y="321496"/>
                </a:lnTo>
                <a:lnTo>
                  <a:pt x="0" y="3214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AutoShape 3" id="3"/>
          <p:cNvSpPr/>
          <p:nvPr/>
        </p:nvSpPr>
        <p:spPr>
          <a:xfrm flipH="true">
            <a:off x="1386117" y="2143516"/>
            <a:ext cx="15490240" cy="0"/>
          </a:xfrm>
          <a:prstGeom prst="line">
            <a:avLst/>
          </a:prstGeom>
          <a:ln cap="flat" w="28575">
            <a:solidFill>
              <a:srgbClr val="F27100"/>
            </a:solidFill>
            <a:prstDash val="solid"/>
            <a:headEnd type="none" len="sm" w="sm"/>
            <a:tailEnd type="none" len="sm" w="sm"/>
          </a:ln>
        </p:spPr>
      </p:sp>
      <p:sp>
        <p:nvSpPr>
          <p:cNvPr name="Freeform 4" id="4"/>
          <p:cNvSpPr/>
          <p:nvPr/>
        </p:nvSpPr>
        <p:spPr>
          <a:xfrm flipH="false" flipV="false" rot="0">
            <a:off x="605305" y="2733764"/>
            <a:ext cx="11437872" cy="7185481"/>
          </a:xfrm>
          <a:custGeom>
            <a:avLst/>
            <a:gdLst/>
            <a:ahLst/>
            <a:cxnLst/>
            <a:rect r="r" b="b" t="t" l="l"/>
            <a:pathLst>
              <a:path h="7185481" w="11437872">
                <a:moveTo>
                  <a:pt x="0" y="0"/>
                </a:moveTo>
                <a:lnTo>
                  <a:pt x="11437872" y="0"/>
                </a:lnTo>
                <a:lnTo>
                  <a:pt x="11437872" y="7185481"/>
                </a:lnTo>
                <a:lnTo>
                  <a:pt x="0" y="7185481"/>
                </a:lnTo>
                <a:lnTo>
                  <a:pt x="0" y="0"/>
                </a:lnTo>
                <a:close/>
              </a:path>
            </a:pathLst>
          </a:custGeom>
          <a:blipFill>
            <a:blip r:embed="rId4"/>
            <a:stretch>
              <a:fillRect l="-1178" t="0" r="-1178" b="0"/>
            </a:stretch>
          </a:blipFill>
        </p:spPr>
      </p:sp>
      <p:sp>
        <p:nvSpPr>
          <p:cNvPr name="Freeform 5" id="5"/>
          <p:cNvSpPr/>
          <p:nvPr/>
        </p:nvSpPr>
        <p:spPr>
          <a:xfrm flipH="false" flipV="false" rot="0">
            <a:off x="14948025" y="5951569"/>
            <a:ext cx="316820" cy="749871"/>
          </a:xfrm>
          <a:custGeom>
            <a:avLst/>
            <a:gdLst/>
            <a:ahLst/>
            <a:cxnLst/>
            <a:rect r="r" b="b" t="t" l="l"/>
            <a:pathLst>
              <a:path h="749871" w="316820">
                <a:moveTo>
                  <a:pt x="0" y="0"/>
                </a:moveTo>
                <a:lnTo>
                  <a:pt x="316820" y="0"/>
                </a:lnTo>
                <a:lnTo>
                  <a:pt x="316820" y="749870"/>
                </a:lnTo>
                <a:lnTo>
                  <a:pt x="0" y="7498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6325487" y="981075"/>
            <a:ext cx="5637025" cy="869061"/>
          </a:xfrm>
          <a:prstGeom prst="rect">
            <a:avLst/>
          </a:prstGeom>
        </p:spPr>
        <p:txBody>
          <a:bodyPr anchor="t" rtlCol="false" tIns="0" lIns="0" bIns="0" rIns="0">
            <a:spAutoFit/>
          </a:bodyPr>
          <a:lstStyle/>
          <a:p>
            <a:pPr algn="l">
              <a:lnSpc>
                <a:spcPts val="6912"/>
              </a:lnSpc>
            </a:pPr>
            <a:r>
              <a:rPr lang="en-US" sz="5400" spc="577">
                <a:solidFill>
                  <a:srgbClr val="FFFFFF"/>
                </a:solidFill>
                <a:latin typeface="Archivo Black"/>
                <a:ea typeface="Archivo Black"/>
                <a:cs typeface="Archivo Black"/>
                <a:sym typeface="Archivo Black"/>
              </a:rPr>
              <a:t>DATA SET 3</a:t>
            </a:r>
          </a:p>
        </p:txBody>
      </p:sp>
      <p:sp>
        <p:nvSpPr>
          <p:cNvPr name="TextBox 7" id="7"/>
          <p:cNvSpPr txBox="true"/>
          <p:nvPr/>
        </p:nvSpPr>
        <p:spPr>
          <a:xfrm rot="0">
            <a:off x="12670025" y="7263414"/>
            <a:ext cx="5617975" cy="1785493"/>
          </a:xfrm>
          <a:prstGeom prst="rect">
            <a:avLst/>
          </a:prstGeom>
        </p:spPr>
        <p:txBody>
          <a:bodyPr anchor="t" rtlCol="false" tIns="0" lIns="0" bIns="0" rIns="0">
            <a:spAutoFit/>
          </a:bodyPr>
          <a:lstStyle/>
          <a:p>
            <a:pPr algn="ctr">
              <a:lnSpc>
                <a:spcPts val="3596"/>
              </a:lnSpc>
            </a:pPr>
            <a:r>
              <a:rPr lang="en-US" sz="2900" spc="316">
                <a:solidFill>
                  <a:srgbClr val="FFFFFF"/>
                </a:solidFill>
                <a:latin typeface="Canva Sans"/>
                <a:ea typeface="Canva Sans"/>
                <a:cs typeface="Canva Sans"/>
                <a:sym typeface="Canva Sans"/>
              </a:rPr>
              <a:t>Domestic Help &amp; Cleaning, Customer Services, and Admin</a:t>
            </a:r>
          </a:p>
          <a:p>
            <a:pPr algn="ctr">
              <a:lnSpc>
                <a:spcPts val="3596"/>
              </a:lnSpc>
            </a:pPr>
            <a:r>
              <a:rPr lang="en-US" sz="2900" spc="316">
                <a:solidFill>
                  <a:srgbClr val="FFFFFF"/>
                </a:solidFill>
                <a:latin typeface="Canva Sans"/>
                <a:ea typeface="Canva Sans"/>
                <a:cs typeface="Canva Sans"/>
                <a:sym typeface="Canva Sans"/>
              </a:rPr>
              <a:t>salary </a:t>
            </a:r>
            <a:r>
              <a:rPr lang="en-US" b="true" sz="2900" spc="316">
                <a:solidFill>
                  <a:srgbClr val="FFFFFF"/>
                </a:solidFill>
                <a:latin typeface="Canva Sans Bold"/>
                <a:ea typeface="Canva Sans Bold"/>
                <a:cs typeface="Canva Sans Bold"/>
                <a:sym typeface="Canva Sans Bold"/>
              </a:rPr>
              <a:t>&lt; £20,000</a:t>
            </a:r>
            <a:r>
              <a:rPr lang="en-US" sz="2900" spc="316">
                <a:solidFill>
                  <a:srgbClr val="FFFFFF"/>
                </a:solidFill>
                <a:latin typeface="Canva Sans"/>
                <a:ea typeface="Canva Sans"/>
                <a:cs typeface="Canva Sans"/>
                <a:sym typeface="Canva Sans"/>
              </a:rPr>
              <a:t> </a:t>
            </a:r>
          </a:p>
        </p:txBody>
      </p:sp>
      <p:sp>
        <p:nvSpPr>
          <p:cNvPr name="TextBox 8" id="8"/>
          <p:cNvSpPr txBox="true"/>
          <p:nvPr/>
        </p:nvSpPr>
        <p:spPr>
          <a:xfrm rot="0">
            <a:off x="12599438" y="2714714"/>
            <a:ext cx="5013994" cy="2406202"/>
          </a:xfrm>
          <a:prstGeom prst="rect">
            <a:avLst/>
          </a:prstGeom>
        </p:spPr>
        <p:txBody>
          <a:bodyPr anchor="t" rtlCol="false" tIns="0" lIns="0" bIns="0" rIns="0">
            <a:spAutoFit/>
          </a:bodyPr>
          <a:lstStyle/>
          <a:p>
            <a:pPr algn="ctr" marL="558798" indent="-279399" lvl="1">
              <a:lnSpc>
                <a:spcPts val="3209"/>
              </a:lnSpc>
              <a:buFont typeface="Arial"/>
              <a:buChar char="•"/>
            </a:pPr>
            <a:r>
              <a:rPr lang="en-US" sz="2588" spc="282">
                <a:solidFill>
                  <a:srgbClr val="FFFFFF"/>
                </a:solidFill>
                <a:latin typeface="Canva Sans"/>
                <a:ea typeface="Canva Sans"/>
                <a:cs typeface="Canva Sans"/>
                <a:sym typeface="Canva Sans"/>
              </a:rPr>
              <a:t>Entry-level positions</a:t>
            </a:r>
          </a:p>
          <a:p>
            <a:pPr algn="ctr">
              <a:lnSpc>
                <a:spcPts val="3209"/>
              </a:lnSpc>
            </a:pPr>
            <a:r>
              <a:rPr lang="en-US" sz="2588" spc="282">
                <a:solidFill>
                  <a:srgbClr val="FFFFFF"/>
                </a:solidFill>
                <a:latin typeface="Canva Sans"/>
                <a:ea typeface="Canva Sans"/>
                <a:cs typeface="Canva Sans"/>
                <a:sym typeface="Canva Sans"/>
              </a:rPr>
              <a:t> </a:t>
            </a:r>
          </a:p>
          <a:p>
            <a:pPr algn="ctr" marL="558798" indent="-279399" lvl="1">
              <a:lnSpc>
                <a:spcPts val="3209"/>
              </a:lnSpc>
              <a:buFont typeface="Arial"/>
              <a:buChar char="•"/>
            </a:pPr>
            <a:r>
              <a:rPr lang="en-US" sz="2588" spc="282">
                <a:solidFill>
                  <a:srgbClr val="FFFFFF"/>
                </a:solidFill>
                <a:latin typeface="Canva Sans"/>
                <a:ea typeface="Canva Sans"/>
                <a:cs typeface="Canva Sans"/>
                <a:sym typeface="Canva Sans"/>
              </a:rPr>
              <a:t>Limited employment growth</a:t>
            </a:r>
          </a:p>
          <a:p>
            <a:pPr algn="ctr">
              <a:lnSpc>
                <a:spcPts val="3209"/>
              </a:lnSpc>
            </a:pPr>
          </a:p>
          <a:p>
            <a:pPr algn="ctr" marL="558798" indent="-279399" lvl="1">
              <a:lnSpc>
                <a:spcPts val="3209"/>
              </a:lnSpc>
              <a:buFont typeface="Arial"/>
              <a:buChar char="•"/>
            </a:pPr>
            <a:r>
              <a:rPr lang="en-US" sz="2588" spc="282">
                <a:solidFill>
                  <a:srgbClr val="FFFFFF"/>
                </a:solidFill>
                <a:latin typeface="Canva Sans"/>
                <a:ea typeface="Canva Sans"/>
                <a:cs typeface="Canva Sans"/>
                <a:sym typeface="Canva Sans"/>
              </a:rPr>
              <a:t>Undervalued</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9050" y="4408313"/>
            <a:ext cx="18288000" cy="5904999"/>
          </a:xfrm>
          <a:custGeom>
            <a:avLst/>
            <a:gdLst/>
            <a:ahLst/>
            <a:cxnLst/>
            <a:rect r="r" b="b" t="t" l="l"/>
            <a:pathLst>
              <a:path h="5904999" w="18288000">
                <a:moveTo>
                  <a:pt x="0" y="0"/>
                </a:moveTo>
                <a:lnTo>
                  <a:pt x="18288000" y="0"/>
                </a:lnTo>
                <a:lnTo>
                  <a:pt x="18288000" y="5904999"/>
                </a:lnTo>
                <a:lnTo>
                  <a:pt x="0" y="5904999"/>
                </a:lnTo>
                <a:lnTo>
                  <a:pt x="0" y="0"/>
                </a:lnTo>
                <a:close/>
              </a:path>
            </a:pathLst>
          </a:custGeom>
          <a:blipFill>
            <a:blip r:embed="rId3"/>
            <a:stretch>
              <a:fillRect l="0" t="-907" r="0" b="-907"/>
            </a:stretch>
          </a:blipFill>
        </p:spPr>
      </p:sp>
      <p:sp>
        <p:nvSpPr>
          <p:cNvPr name="Freeform 4" id="4"/>
          <p:cNvSpPr/>
          <p:nvPr/>
        </p:nvSpPr>
        <p:spPr>
          <a:xfrm flipH="false" flipV="false" rot="0">
            <a:off x="0" y="0"/>
            <a:ext cx="18288000" cy="4408313"/>
          </a:xfrm>
          <a:custGeom>
            <a:avLst/>
            <a:gdLst/>
            <a:ahLst/>
            <a:cxnLst/>
            <a:rect r="r" b="b" t="t" l="l"/>
            <a:pathLst>
              <a:path h="4408313" w="18288000">
                <a:moveTo>
                  <a:pt x="0" y="0"/>
                </a:moveTo>
                <a:lnTo>
                  <a:pt x="18288000" y="0"/>
                </a:lnTo>
                <a:lnTo>
                  <a:pt x="18288000" y="4408313"/>
                </a:lnTo>
                <a:lnTo>
                  <a:pt x="0" y="4408313"/>
                </a:lnTo>
                <a:lnTo>
                  <a:pt x="0" y="0"/>
                </a:lnTo>
                <a:close/>
              </a:path>
            </a:pathLst>
          </a:custGeom>
          <a:blipFill>
            <a:blip r:embed="rId4"/>
            <a:stretch>
              <a:fillRect l="0" t="-2980" r="0" b="-2980"/>
            </a:stretch>
          </a:blipFill>
        </p:spPr>
      </p:sp>
      <p:sp>
        <p:nvSpPr>
          <p:cNvPr name="AutoShape 5" id="5"/>
          <p:cNvSpPr/>
          <p:nvPr/>
        </p:nvSpPr>
        <p:spPr>
          <a:xfrm rot="-5400000">
            <a:off x="10648277" y="1496404"/>
            <a:ext cx="973508" cy="0"/>
          </a:xfrm>
          <a:prstGeom prst="line">
            <a:avLst/>
          </a:prstGeom>
          <a:ln cap="flat" w="38100">
            <a:solidFill>
              <a:srgbClr val="F27100"/>
            </a:solidFill>
            <a:prstDash val="solid"/>
            <a:headEnd type="none" len="sm" w="sm"/>
            <a:tailEnd type="none" len="sm" w="sm"/>
          </a:ln>
        </p:spPr>
      </p:sp>
      <p:sp>
        <p:nvSpPr>
          <p:cNvPr name="AutoShape 6" id="6"/>
          <p:cNvSpPr/>
          <p:nvPr/>
        </p:nvSpPr>
        <p:spPr>
          <a:xfrm rot="5400000">
            <a:off x="3291341" y="7288172"/>
            <a:ext cx="777842" cy="0"/>
          </a:xfrm>
          <a:prstGeom prst="line">
            <a:avLst/>
          </a:prstGeom>
          <a:ln cap="rnd" w="38100">
            <a:solidFill>
              <a:srgbClr val="F27100"/>
            </a:solidFill>
            <a:prstDash val="sysDot"/>
            <a:headEnd type="none" len="sm" w="sm"/>
            <a:tailEnd type="triangle" len="med" w="lg"/>
          </a:ln>
        </p:spPr>
      </p:sp>
      <p:sp>
        <p:nvSpPr>
          <p:cNvPr name="AutoShape 7" id="7"/>
          <p:cNvSpPr/>
          <p:nvPr/>
        </p:nvSpPr>
        <p:spPr>
          <a:xfrm rot="5400000">
            <a:off x="8755079" y="7288172"/>
            <a:ext cx="777842" cy="0"/>
          </a:xfrm>
          <a:prstGeom prst="line">
            <a:avLst/>
          </a:prstGeom>
          <a:ln cap="rnd" w="38100">
            <a:solidFill>
              <a:srgbClr val="F27100"/>
            </a:solidFill>
            <a:prstDash val="sysDot"/>
            <a:headEnd type="none" len="sm" w="sm"/>
            <a:tailEnd type="triangle" len="med" w="lg"/>
          </a:ln>
        </p:spPr>
      </p:sp>
      <p:sp>
        <p:nvSpPr>
          <p:cNvPr name="AutoShape 8" id="8"/>
          <p:cNvSpPr/>
          <p:nvPr/>
        </p:nvSpPr>
        <p:spPr>
          <a:xfrm rot="5400000">
            <a:off x="14225115" y="7288172"/>
            <a:ext cx="777842" cy="0"/>
          </a:xfrm>
          <a:prstGeom prst="line">
            <a:avLst/>
          </a:prstGeom>
          <a:ln cap="rnd" w="38100">
            <a:solidFill>
              <a:srgbClr val="F27100"/>
            </a:solidFill>
            <a:prstDash val="sysDot"/>
            <a:headEnd type="none" len="sm" w="sm"/>
            <a:tailEnd type="triangle" len="med" w="lg"/>
          </a:ln>
        </p:spPr>
      </p:sp>
      <p:sp>
        <p:nvSpPr>
          <p:cNvPr name="Freeform 9" id="9"/>
          <p:cNvSpPr/>
          <p:nvPr/>
        </p:nvSpPr>
        <p:spPr>
          <a:xfrm flipH="false" flipV="false" rot="0">
            <a:off x="2272353" y="2958834"/>
            <a:ext cx="2661799" cy="2661799"/>
          </a:xfrm>
          <a:custGeom>
            <a:avLst/>
            <a:gdLst/>
            <a:ahLst/>
            <a:cxnLst/>
            <a:rect r="r" b="b" t="t" l="l"/>
            <a:pathLst>
              <a:path h="2661799" w="2661799">
                <a:moveTo>
                  <a:pt x="0" y="0"/>
                </a:moveTo>
                <a:lnTo>
                  <a:pt x="2661799" y="0"/>
                </a:lnTo>
                <a:lnTo>
                  <a:pt x="2661799" y="2661798"/>
                </a:lnTo>
                <a:lnTo>
                  <a:pt x="0" y="2661798"/>
                </a:lnTo>
                <a:lnTo>
                  <a:pt x="0" y="0"/>
                </a:lnTo>
                <a:close/>
              </a:path>
            </a:pathLst>
          </a:custGeom>
          <a:blipFill>
            <a:blip r:embed="rId5"/>
            <a:stretch>
              <a:fillRect l="0" t="0" r="0" b="0"/>
            </a:stretch>
          </a:blipFill>
        </p:spPr>
      </p:sp>
      <p:sp>
        <p:nvSpPr>
          <p:cNvPr name="Freeform 10" id="10"/>
          <p:cNvSpPr/>
          <p:nvPr/>
        </p:nvSpPr>
        <p:spPr>
          <a:xfrm flipH="false" flipV="false" rot="0">
            <a:off x="7668957" y="3155091"/>
            <a:ext cx="3123295" cy="2506444"/>
          </a:xfrm>
          <a:custGeom>
            <a:avLst/>
            <a:gdLst/>
            <a:ahLst/>
            <a:cxnLst/>
            <a:rect r="r" b="b" t="t" l="l"/>
            <a:pathLst>
              <a:path h="2506444" w="3123295">
                <a:moveTo>
                  <a:pt x="0" y="0"/>
                </a:moveTo>
                <a:lnTo>
                  <a:pt x="3123295" y="0"/>
                </a:lnTo>
                <a:lnTo>
                  <a:pt x="3123295" y="2506444"/>
                </a:lnTo>
                <a:lnTo>
                  <a:pt x="0" y="2506444"/>
                </a:lnTo>
                <a:lnTo>
                  <a:pt x="0" y="0"/>
                </a:lnTo>
                <a:close/>
              </a:path>
            </a:pathLst>
          </a:custGeom>
          <a:blipFill>
            <a:blip r:embed="rId6"/>
            <a:stretch>
              <a:fillRect l="0" t="0" r="0" b="0"/>
            </a:stretch>
          </a:blipFill>
        </p:spPr>
      </p:sp>
      <p:sp>
        <p:nvSpPr>
          <p:cNvPr name="Freeform 11" id="11"/>
          <p:cNvSpPr/>
          <p:nvPr/>
        </p:nvSpPr>
        <p:spPr>
          <a:xfrm flipH="false" flipV="false" rot="0">
            <a:off x="12978081" y="3141437"/>
            <a:ext cx="3714150" cy="2479195"/>
          </a:xfrm>
          <a:custGeom>
            <a:avLst/>
            <a:gdLst/>
            <a:ahLst/>
            <a:cxnLst/>
            <a:rect r="r" b="b" t="t" l="l"/>
            <a:pathLst>
              <a:path h="2479195" w="3714150">
                <a:moveTo>
                  <a:pt x="0" y="0"/>
                </a:moveTo>
                <a:lnTo>
                  <a:pt x="3714149" y="0"/>
                </a:lnTo>
                <a:lnTo>
                  <a:pt x="3714149" y="2479195"/>
                </a:lnTo>
                <a:lnTo>
                  <a:pt x="0" y="2479195"/>
                </a:lnTo>
                <a:lnTo>
                  <a:pt x="0" y="0"/>
                </a:lnTo>
                <a:close/>
              </a:path>
            </a:pathLst>
          </a:custGeom>
          <a:blipFill>
            <a:blip r:embed="rId7"/>
            <a:stretch>
              <a:fillRect l="0" t="0" r="0" b="0"/>
            </a:stretch>
          </a:blipFill>
        </p:spPr>
      </p:sp>
      <p:sp>
        <p:nvSpPr>
          <p:cNvPr name="TextBox 12" id="12"/>
          <p:cNvSpPr txBox="true"/>
          <p:nvPr/>
        </p:nvSpPr>
        <p:spPr>
          <a:xfrm rot="0">
            <a:off x="11446547" y="1165569"/>
            <a:ext cx="6481636" cy="337820"/>
          </a:xfrm>
          <a:prstGeom prst="rect">
            <a:avLst/>
          </a:prstGeom>
        </p:spPr>
        <p:txBody>
          <a:bodyPr anchor="t" rtlCol="false" tIns="0" lIns="0" bIns="0" rIns="0">
            <a:spAutoFit/>
          </a:bodyPr>
          <a:lstStyle/>
          <a:p>
            <a:pPr algn="l">
              <a:lnSpc>
                <a:spcPts val="2740"/>
              </a:lnSpc>
            </a:pPr>
            <a:r>
              <a:rPr lang="en-US" sz="2000" spc="96">
                <a:solidFill>
                  <a:srgbClr val="9FA0A4"/>
                </a:solidFill>
                <a:latin typeface="Inter"/>
                <a:ea typeface="Inter"/>
                <a:cs typeface="Inter"/>
                <a:sym typeface="Inter"/>
              </a:rPr>
              <a:t>A unique approach</a:t>
            </a:r>
          </a:p>
        </p:txBody>
      </p:sp>
      <p:sp>
        <p:nvSpPr>
          <p:cNvPr name="TextBox 13" id="13"/>
          <p:cNvSpPr txBox="true"/>
          <p:nvPr/>
        </p:nvSpPr>
        <p:spPr>
          <a:xfrm rot="0">
            <a:off x="1281870" y="1066636"/>
            <a:ext cx="8947261" cy="869061"/>
          </a:xfrm>
          <a:prstGeom prst="rect">
            <a:avLst/>
          </a:prstGeom>
        </p:spPr>
        <p:txBody>
          <a:bodyPr anchor="t" rtlCol="false" tIns="0" lIns="0" bIns="0" rIns="0">
            <a:spAutoFit/>
          </a:bodyPr>
          <a:lstStyle/>
          <a:p>
            <a:pPr algn="l">
              <a:lnSpc>
                <a:spcPts val="6912"/>
              </a:lnSpc>
            </a:pPr>
            <a:r>
              <a:rPr lang="en-US" sz="5400" spc="577">
                <a:solidFill>
                  <a:srgbClr val="FFFFFF"/>
                </a:solidFill>
                <a:latin typeface="Archivo Black"/>
                <a:ea typeface="Archivo Black"/>
                <a:cs typeface="Archivo Black"/>
                <a:sym typeface="Archivo Black"/>
              </a:rPr>
              <a:t>RESEARCH PAPER</a:t>
            </a:r>
          </a:p>
        </p:txBody>
      </p:sp>
      <p:sp>
        <p:nvSpPr>
          <p:cNvPr name="TextBox 14" id="14"/>
          <p:cNvSpPr txBox="true"/>
          <p:nvPr/>
        </p:nvSpPr>
        <p:spPr>
          <a:xfrm rot="0">
            <a:off x="1453320" y="8067166"/>
            <a:ext cx="4415785" cy="1793494"/>
          </a:xfrm>
          <a:prstGeom prst="rect">
            <a:avLst/>
          </a:prstGeom>
        </p:spPr>
        <p:txBody>
          <a:bodyPr anchor="t" rtlCol="false" tIns="0" lIns="0" bIns="0" rIns="0">
            <a:spAutoFit/>
          </a:bodyPr>
          <a:lstStyle/>
          <a:p>
            <a:pPr algn="l">
              <a:lnSpc>
                <a:spcPts val="2048"/>
              </a:lnSpc>
            </a:pPr>
            <a:r>
              <a:rPr lang="en-US" sz="1600" spc="230" b="true">
                <a:solidFill>
                  <a:srgbClr val="FFFFFF"/>
                </a:solidFill>
                <a:latin typeface="Canva Sans Bold"/>
                <a:ea typeface="Canva Sans Bold"/>
                <a:cs typeface="Canva Sans Bold"/>
                <a:sym typeface="Canva Sans Bold"/>
              </a:rPr>
              <a:t>Hans-Georg Wolff is a German psychologist whose work explores career development and professional networks. His research helped us rethink success beyond just</a:t>
            </a:r>
            <a:r>
              <a:rPr lang="en-US" sz="1600" spc="230" b="true">
                <a:solidFill>
                  <a:srgbClr val="FFFFFF"/>
                </a:solidFill>
                <a:latin typeface="Canva Sans Bold"/>
                <a:ea typeface="Canva Sans Bold"/>
                <a:cs typeface="Canva Sans Bold"/>
                <a:sym typeface="Canva Sans Bold"/>
              </a:rPr>
              <a:t> academic rankings</a:t>
            </a:r>
          </a:p>
        </p:txBody>
      </p:sp>
      <p:sp>
        <p:nvSpPr>
          <p:cNvPr name="TextBox 15" id="15"/>
          <p:cNvSpPr txBox="true"/>
          <p:nvPr/>
        </p:nvSpPr>
        <p:spPr>
          <a:xfrm rot="0">
            <a:off x="6936108" y="7896168"/>
            <a:ext cx="4415785" cy="2054809"/>
          </a:xfrm>
          <a:prstGeom prst="rect">
            <a:avLst/>
          </a:prstGeom>
        </p:spPr>
        <p:txBody>
          <a:bodyPr anchor="t" rtlCol="false" tIns="0" lIns="0" bIns="0" rIns="0">
            <a:spAutoFit/>
          </a:bodyPr>
          <a:lstStyle/>
          <a:p>
            <a:pPr algn="ctr">
              <a:lnSpc>
                <a:spcPts val="2726"/>
              </a:lnSpc>
            </a:pPr>
            <a:r>
              <a:rPr lang="en-US" b="true" sz="2129" spc="306">
                <a:solidFill>
                  <a:srgbClr val="FFFFFF"/>
                </a:solidFill>
                <a:latin typeface="Canva Sans Bold"/>
                <a:ea typeface="Canva Sans Bold"/>
                <a:cs typeface="Canva Sans Bold"/>
                <a:sym typeface="Canva Sans Bold"/>
              </a:rPr>
              <a:t>“Effects of Networking on Career Success,” showing how networking </a:t>
            </a:r>
            <a:r>
              <a:rPr lang="en-US" b="true" sz="2129" spc="306">
                <a:solidFill>
                  <a:srgbClr val="FFFFFF"/>
                </a:solidFill>
                <a:latin typeface="Canva Sans Bold"/>
                <a:ea typeface="Canva Sans Bold"/>
                <a:cs typeface="Canva Sans Bold"/>
                <a:sym typeface="Canva Sans Bold"/>
              </a:rPr>
              <a:t>directly correlates with career satisfaction and salary growth</a:t>
            </a:r>
          </a:p>
        </p:txBody>
      </p:sp>
      <p:sp>
        <p:nvSpPr>
          <p:cNvPr name="TextBox 16" id="16"/>
          <p:cNvSpPr txBox="true"/>
          <p:nvPr/>
        </p:nvSpPr>
        <p:spPr>
          <a:xfrm rot="0">
            <a:off x="12339181" y="8057641"/>
            <a:ext cx="4696368" cy="1719578"/>
          </a:xfrm>
          <a:prstGeom prst="rect">
            <a:avLst/>
          </a:prstGeom>
        </p:spPr>
        <p:txBody>
          <a:bodyPr anchor="t" rtlCol="false" tIns="0" lIns="0" bIns="0" rIns="0">
            <a:spAutoFit/>
          </a:bodyPr>
          <a:lstStyle/>
          <a:p>
            <a:pPr algn="ctr">
              <a:lnSpc>
                <a:spcPts val="2722"/>
              </a:lnSpc>
            </a:pPr>
            <a:r>
              <a:rPr lang="en-US" b="true" sz="2127" spc="306">
                <a:solidFill>
                  <a:srgbClr val="FFFFFF"/>
                </a:solidFill>
                <a:latin typeface="Canva Sans Bold"/>
                <a:ea typeface="Canva Sans Bold"/>
                <a:cs typeface="Canva Sans Bold"/>
                <a:sym typeface="Canva Sans Bold"/>
              </a:rPr>
              <a:t>We need to stop obessing over salary related data and find the qualitative factors that make these colleges great.</a:t>
            </a:r>
          </a:p>
        </p:txBody>
      </p:sp>
      <p:sp>
        <p:nvSpPr>
          <p:cNvPr name="TextBox 17" id="17"/>
          <p:cNvSpPr txBox="true"/>
          <p:nvPr/>
        </p:nvSpPr>
        <p:spPr>
          <a:xfrm rot="0">
            <a:off x="1583017" y="5934957"/>
            <a:ext cx="4156389" cy="317119"/>
          </a:xfrm>
          <a:prstGeom prst="rect">
            <a:avLst/>
          </a:prstGeom>
        </p:spPr>
        <p:txBody>
          <a:bodyPr anchor="t" rtlCol="false" tIns="0" lIns="0" bIns="0" rIns="0">
            <a:spAutoFit/>
          </a:bodyPr>
          <a:lstStyle/>
          <a:p>
            <a:pPr algn="ctr">
              <a:lnSpc>
                <a:spcPts val="2617"/>
              </a:lnSpc>
            </a:pPr>
            <a:r>
              <a:rPr lang="en-US" sz="1699" spc="98">
                <a:solidFill>
                  <a:srgbClr val="9FA0A4"/>
                </a:solidFill>
                <a:latin typeface="Inter"/>
                <a:ea typeface="Inter"/>
                <a:cs typeface="Inter"/>
                <a:sym typeface="Inter"/>
              </a:rPr>
              <a:t>H</a:t>
            </a:r>
            <a:r>
              <a:rPr lang="en-US" sz="1699" spc="98">
                <a:solidFill>
                  <a:srgbClr val="9FA0A4"/>
                </a:solidFill>
                <a:latin typeface="Inter"/>
                <a:ea typeface="Inter"/>
                <a:cs typeface="Inter"/>
                <a:sym typeface="Inter"/>
              </a:rPr>
              <a:t>ans-Georg Wolff</a:t>
            </a:r>
          </a:p>
        </p:txBody>
      </p:sp>
      <p:sp>
        <p:nvSpPr>
          <p:cNvPr name="TextBox 18" id="18"/>
          <p:cNvSpPr txBox="true"/>
          <p:nvPr/>
        </p:nvSpPr>
        <p:spPr>
          <a:xfrm rot="0">
            <a:off x="7059429" y="6060179"/>
            <a:ext cx="4156389" cy="640969"/>
          </a:xfrm>
          <a:prstGeom prst="rect">
            <a:avLst/>
          </a:prstGeom>
        </p:spPr>
        <p:txBody>
          <a:bodyPr anchor="t" rtlCol="false" tIns="0" lIns="0" bIns="0" rIns="0">
            <a:spAutoFit/>
          </a:bodyPr>
          <a:lstStyle/>
          <a:p>
            <a:pPr algn="ctr">
              <a:lnSpc>
                <a:spcPts val="2617"/>
              </a:lnSpc>
            </a:pPr>
            <a:r>
              <a:rPr lang="en-US" sz="1699" spc="98">
                <a:solidFill>
                  <a:srgbClr val="9FA0A4"/>
                </a:solidFill>
                <a:latin typeface="Inter"/>
                <a:ea typeface="Inter"/>
                <a:cs typeface="Inter"/>
                <a:sym typeface="Inter"/>
              </a:rPr>
              <a:t>235</a:t>
            </a:r>
            <a:r>
              <a:rPr lang="en-US" sz="1699" spc="98">
                <a:solidFill>
                  <a:srgbClr val="9FA0A4"/>
                </a:solidFill>
                <a:latin typeface="Inter"/>
                <a:ea typeface="Inter"/>
                <a:cs typeface="Inter"/>
                <a:sym typeface="Inter"/>
              </a:rPr>
              <a:t> German professionals over 3 years </a:t>
            </a:r>
          </a:p>
        </p:txBody>
      </p:sp>
      <p:sp>
        <p:nvSpPr>
          <p:cNvPr name="TextBox 19" id="19"/>
          <p:cNvSpPr txBox="true"/>
          <p:nvPr/>
        </p:nvSpPr>
        <p:spPr>
          <a:xfrm rot="0">
            <a:off x="12535841" y="6106144"/>
            <a:ext cx="4156389" cy="640969"/>
          </a:xfrm>
          <a:prstGeom prst="rect">
            <a:avLst/>
          </a:prstGeom>
        </p:spPr>
        <p:txBody>
          <a:bodyPr anchor="t" rtlCol="false" tIns="0" lIns="0" bIns="0" rIns="0">
            <a:spAutoFit/>
          </a:bodyPr>
          <a:lstStyle/>
          <a:p>
            <a:pPr algn="ctr">
              <a:lnSpc>
                <a:spcPts val="2617"/>
              </a:lnSpc>
            </a:pPr>
            <a:r>
              <a:rPr lang="en-US" sz="1699" spc="98">
                <a:solidFill>
                  <a:srgbClr val="9FA0A4"/>
                </a:solidFill>
                <a:latin typeface="Inter"/>
                <a:ea typeface="Inter"/>
                <a:cs typeface="Inter"/>
                <a:sym typeface="Inter"/>
              </a:rPr>
              <a:t>We must perform a qualitative analysis of our proposed hypothesis</a:t>
            </a:r>
          </a:p>
        </p:txBody>
      </p:sp>
      <p:sp>
        <p:nvSpPr>
          <p:cNvPr name="TextBox 20" id="20"/>
          <p:cNvSpPr txBox="true"/>
          <p:nvPr/>
        </p:nvSpPr>
        <p:spPr>
          <a:xfrm rot="0">
            <a:off x="1525058" y="6393291"/>
            <a:ext cx="4156389" cy="317119"/>
          </a:xfrm>
          <a:prstGeom prst="rect">
            <a:avLst/>
          </a:prstGeom>
        </p:spPr>
        <p:txBody>
          <a:bodyPr anchor="t" rtlCol="false" tIns="0" lIns="0" bIns="0" rIns="0">
            <a:spAutoFit/>
          </a:bodyPr>
          <a:lstStyle/>
          <a:p>
            <a:pPr algn="ctr">
              <a:lnSpc>
                <a:spcPts val="2617"/>
              </a:lnSpc>
            </a:pPr>
            <a:r>
              <a:rPr lang="en-US" sz="1699" spc="98">
                <a:solidFill>
                  <a:srgbClr val="9FA0A4"/>
                </a:solidFill>
                <a:latin typeface="Inter"/>
                <a:ea typeface="Inter"/>
                <a:cs typeface="Inter"/>
                <a:sym typeface="Inter"/>
              </a:rPr>
              <a:t>German Psychologist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AutoShape 3" id="3"/>
          <p:cNvSpPr/>
          <p:nvPr/>
        </p:nvSpPr>
        <p:spPr>
          <a:xfrm rot="0">
            <a:off x="1294420" y="3163259"/>
            <a:ext cx="3265220" cy="0"/>
          </a:xfrm>
          <a:prstGeom prst="line">
            <a:avLst/>
          </a:prstGeom>
          <a:ln cap="flat" w="19050">
            <a:solidFill>
              <a:srgbClr val="FFFFFF"/>
            </a:solidFill>
            <a:prstDash val="solid"/>
            <a:headEnd type="none" len="sm" w="sm"/>
            <a:tailEnd type="none" len="sm" w="sm"/>
          </a:ln>
        </p:spPr>
      </p:sp>
      <p:sp>
        <p:nvSpPr>
          <p:cNvPr name="AutoShape 4" id="4"/>
          <p:cNvSpPr/>
          <p:nvPr/>
        </p:nvSpPr>
        <p:spPr>
          <a:xfrm>
            <a:off x="1294420" y="4546005"/>
            <a:ext cx="3265220" cy="0"/>
          </a:xfrm>
          <a:prstGeom prst="line">
            <a:avLst/>
          </a:prstGeom>
          <a:ln cap="flat" w="19050">
            <a:solidFill>
              <a:srgbClr val="FFFFFF"/>
            </a:solidFill>
            <a:prstDash val="solid"/>
            <a:headEnd type="none" len="sm" w="sm"/>
            <a:tailEnd type="none" len="sm" w="sm"/>
          </a:ln>
        </p:spPr>
      </p:sp>
      <p:sp>
        <p:nvSpPr>
          <p:cNvPr name="Freeform 5" id="5"/>
          <p:cNvSpPr/>
          <p:nvPr/>
        </p:nvSpPr>
        <p:spPr>
          <a:xfrm flipH="false" flipV="false" rot="0">
            <a:off x="8155132" y="731101"/>
            <a:ext cx="9208862" cy="6285048"/>
          </a:xfrm>
          <a:custGeom>
            <a:avLst/>
            <a:gdLst/>
            <a:ahLst/>
            <a:cxnLst/>
            <a:rect r="r" b="b" t="t" l="l"/>
            <a:pathLst>
              <a:path h="6285048" w="9208862">
                <a:moveTo>
                  <a:pt x="0" y="0"/>
                </a:moveTo>
                <a:lnTo>
                  <a:pt x="9208862" y="0"/>
                </a:lnTo>
                <a:lnTo>
                  <a:pt x="9208862" y="6285048"/>
                </a:lnTo>
                <a:lnTo>
                  <a:pt x="0" y="6285048"/>
                </a:lnTo>
                <a:lnTo>
                  <a:pt x="0" y="0"/>
                </a:lnTo>
                <a:close/>
              </a:path>
            </a:pathLst>
          </a:custGeom>
          <a:blipFill>
            <a:blip r:embed="rId3"/>
            <a:stretch>
              <a:fillRect l="0" t="0" r="0" b="0"/>
            </a:stretch>
          </a:blipFill>
        </p:spPr>
      </p:sp>
      <p:sp>
        <p:nvSpPr>
          <p:cNvPr name="Freeform 6" id="6"/>
          <p:cNvSpPr/>
          <p:nvPr/>
        </p:nvSpPr>
        <p:spPr>
          <a:xfrm flipH="false" flipV="false" rot="0">
            <a:off x="1518297" y="5711623"/>
            <a:ext cx="5170220" cy="3425271"/>
          </a:xfrm>
          <a:custGeom>
            <a:avLst/>
            <a:gdLst/>
            <a:ahLst/>
            <a:cxnLst/>
            <a:rect r="r" b="b" t="t" l="l"/>
            <a:pathLst>
              <a:path h="3425271" w="5170220">
                <a:moveTo>
                  <a:pt x="0" y="0"/>
                </a:moveTo>
                <a:lnTo>
                  <a:pt x="5170220" y="0"/>
                </a:lnTo>
                <a:lnTo>
                  <a:pt x="5170220" y="3425271"/>
                </a:lnTo>
                <a:lnTo>
                  <a:pt x="0" y="3425271"/>
                </a:lnTo>
                <a:lnTo>
                  <a:pt x="0" y="0"/>
                </a:lnTo>
                <a:close/>
              </a:path>
            </a:pathLst>
          </a:custGeom>
          <a:blipFill>
            <a:blip r:embed="rId4"/>
            <a:stretch>
              <a:fillRect l="0" t="0" r="0" b="0"/>
            </a:stretch>
          </a:blipFill>
        </p:spPr>
      </p:sp>
      <p:sp>
        <p:nvSpPr>
          <p:cNvPr name="TextBox 7" id="7"/>
          <p:cNvSpPr txBox="true"/>
          <p:nvPr/>
        </p:nvSpPr>
        <p:spPr>
          <a:xfrm rot="0">
            <a:off x="1284895" y="1075182"/>
            <a:ext cx="5637025" cy="869061"/>
          </a:xfrm>
          <a:prstGeom prst="rect">
            <a:avLst/>
          </a:prstGeom>
        </p:spPr>
        <p:txBody>
          <a:bodyPr anchor="t" rtlCol="false" tIns="0" lIns="0" bIns="0" rIns="0">
            <a:spAutoFit/>
          </a:bodyPr>
          <a:lstStyle/>
          <a:p>
            <a:pPr algn="l">
              <a:lnSpc>
                <a:spcPts val="6912"/>
              </a:lnSpc>
            </a:pPr>
            <a:r>
              <a:rPr lang="en-US" sz="5400" spc="577">
                <a:solidFill>
                  <a:srgbClr val="FFFFFF"/>
                </a:solidFill>
                <a:latin typeface="Archivo Black"/>
                <a:ea typeface="Archivo Black"/>
                <a:cs typeface="Archivo Black"/>
                <a:sym typeface="Archivo Black"/>
              </a:rPr>
              <a:t>DATA SET 4</a:t>
            </a:r>
          </a:p>
        </p:txBody>
      </p:sp>
      <p:sp>
        <p:nvSpPr>
          <p:cNvPr name="TextBox 8" id="8"/>
          <p:cNvSpPr txBox="true"/>
          <p:nvPr/>
        </p:nvSpPr>
        <p:spPr>
          <a:xfrm rot="0">
            <a:off x="7780321" y="7852972"/>
            <a:ext cx="4041140" cy="1980009"/>
          </a:xfrm>
          <a:prstGeom prst="rect">
            <a:avLst/>
          </a:prstGeom>
        </p:spPr>
        <p:txBody>
          <a:bodyPr anchor="t" rtlCol="false" tIns="0" lIns="0" bIns="0" rIns="0">
            <a:spAutoFit/>
          </a:bodyPr>
          <a:lstStyle/>
          <a:p>
            <a:pPr algn="l">
              <a:lnSpc>
                <a:spcPts val="3218"/>
              </a:lnSpc>
            </a:pPr>
            <a:r>
              <a:rPr lang="en-US" sz="1986" spc="204" b="true">
                <a:solidFill>
                  <a:srgbClr val="FFFFFF"/>
                </a:solidFill>
                <a:latin typeface="Canva Sans Bold"/>
                <a:ea typeface="Canva Sans Bold"/>
                <a:cs typeface="Canva Sans Bold"/>
                <a:sym typeface="Canva Sans Bold"/>
              </a:rPr>
              <a:t>There is a clear positive relationship, as the World Rank increases (worsens), the Alumni Employment rank also worsens</a:t>
            </a:r>
          </a:p>
        </p:txBody>
      </p:sp>
      <p:sp>
        <p:nvSpPr>
          <p:cNvPr name="TextBox 9" id="9"/>
          <p:cNvSpPr txBox="true"/>
          <p:nvPr/>
        </p:nvSpPr>
        <p:spPr>
          <a:xfrm rot="0">
            <a:off x="10928520" y="7153431"/>
            <a:ext cx="5011069" cy="513080"/>
          </a:xfrm>
          <a:prstGeom prst="rect">
            <a:avLst/>
          </a:prstGeom>
        </p:spPr>
        <p:txBody>
          <a:bodyPr anchor="t" rtlCol="false" tIns="0" lIns="0" bIns="0" rIns="0">
            <a:spAutoFit/>
          </a:bodyPr>
          <a:lstStyle/>
          <a:p>
            <a:pPr algn="l">
              <a:lnSpc>
                <a:spcPts val="4000"/>
              </a:lnSpc>
            </a:pPr>
            <a:r>
              <a:rPr lang="en-US" sz="3200" spc="153">
                <a:solidFill>
                  <a:srgbClr val="FFFFFF"/>
                </a:solidFill>
                <a:latin typeface="Inter"/>
                <a:ea typeface="Inter"/>
                <a:cs typeface="Inter"/>
                <a:sym typeface="Inter"/>
              </a:rPr>
              <a:t>What does this show?</a:t>
            </a:r>
          </a:p>
        </p:txBody>
      </p:sp>
      <p:sp>
        <p:nvSpPr>
          <p:cNvPr name="TextBox 10" id="10"/>
          <p:cNvSpPr txBox="true"/>
          <p:nvPr/>
        </p:nvSpPr>
        <p:spPr>
          <a:xfrm rot="0">
            <a:off x="1518297" y="9460744"/>
            <a:ext cx="5170220" cy="372237"/>
          </a:xfrm>
          <a:prstGeom prst="rect">
            <a:avLst/>
          </a:prstGeom>
        </p:spPr>
        <p:txBody>
          <a:bodyPr anchor="t" rtlCol="false" tIns="0" lIns="0" bIns="0" rIns="0">
            <a:spAutoFit/>
          </a:bodyPr>
          <a:lstStyle/>
          <a:p>
            <a:pPr algn="ctr">
              <a:lnSpc>
                <a:spcPts val="3024"/>
              </a:lnSpc>
            </a:pPr>
            <a:r>
              <a:rPr lang="en-US" b="true" sz="2400" spc="295">
                <a:solidFill>
                  <a:srgbClr val="FFFFFF"/>
                </a:solidFill>
                <a:latin typeface="Garet Bold"/>
                <a:ea typeface="Garet Bold"/>
                <a:cs typeface="Garet Bold"/>
                <a:sym typeface="Garet Bold"/>
              </a:rPr>
              <a:t>The missing piece??</a:t>
            </a:r>
          </a:p>
        </p:txBody>
      </p:sp>
      <p:sp>
        <p:nvSpPr>
          <p:cNvPr name="TextBox 11" id="11"/>
          <p:cNvSpPr txBox="true"/>
          <p:nvPr/>
        </p:nvSpPr>
        <p:spPr>
          <a:xfrm rot="0">
            <a:off x="13919020" y="7852972"/>
            <a:ext cx="4041140" cy="2380059"/>
          </a:xfrm>
          <a:prstGeom prst="rect">
            <a:avLst/>
          </a:prstGeom>
        </p:spPr>
        <p:txBody>
          <a:bodyPr anchor="t" rtlCol="false" tIns="0" lIns="0" bIns="0" rIns="0">
            <a:spAutoFit/>
          </a:bodyPr>
          <a:lstStyle/>
          <a:p>
            <a:pPr algn="l">
              <a:lnSpc>
                <a:spcPts val="3218"/>
              </a:lnSpc>
            </a:pPr>
            <a:r>
              <a:rPr lang="en-US" sz="1986" spc="204" b="true">
                <a:solidFill>
                  <a:srgbClr val="FFFFFF"/>
                </a:solidFill>
                <a:latin typeface="Canva Sans Bold"/>
                <a:ea typeface="Canva Sans Bold"/>
                <a:cs typeface="Canva Sans Bold"/>
                <a:sym typeface="Canva Sans Bold"/>
              </a:rPr>
              <a:t>The fact that there are fewer strong alumni outcomes at high world ranks backs up the idea that rankings are not just for show.</a:t>
            </a:r>
          </a:p>
        </p:txBody>
      </p:sp>
      <p:sp>
        <p:nvSpPr>
          <p:cNvPr name="TextBox 12" id="12"/>
          <p:cNvSpPr txBox="true"/>
          <p:nvPr/>
        </p:nvSpPr>
        <p:spPr>
          <a:xfrm rot="0">
            <a:off x="1294420" y="3406392"/>
            <a:ext cx="4896256" cy="886841"/>
          </a:xfrm>
          <a:prstGeom prst="rect">
            <a:avLst/>
          </a:prstGeom>
        </p:spPr>
        <p:txBody>
          <a:bodyPr anchor="t" rtlCol="false" tIns="0" lIns="0" bIns="0" rIns="0">
            <a:spAutoFit/>
          </a:bodyPr>
          <a:lstStyle/>
          <a:p>
            <a:pPr algn="l">
              <a:lnSpc>
                <a:spcPts val="3562"/>
              </a:lnSpc>
            </a:pPr>
            <a:r>
              <a:rPr lang="en-US" sz="2600" spc="462" b="true">
                <a:solidFill>
                  <a:srgbClr val="FF9300"/>
                </a:solidFill>
                <a:latin typeface="Garet Bold"/>
                <a:ea typeface="Garet Bold"/>
                <a:cs typeface="Garet Bold"/>
                <a:sym typeface="Garet Bold"/>
              </a:rPr>
              <a:t>Analyzing the qualitative factors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sp>
        <p:nvSpPr>
          <p:cNvPr name="Freeform 2" id="2"/>
          <p:cNvSpPr/>
          <p:nvPr/>
        </p:nvSpPr>
        <p:spPr>
          <a:xfrm flipH="false" flipV="false" rot="0">
            <a:off x="0" y="-1223353"/>
            <a:ext cx="18288000" cy="6713220"/>
          </a:xfrm>
          <a:custGeom>
            <a:avLst/>
            <a:gdLst/>
            <a:ahLst/>
            <a:cxnLst/>
            <a:rect r="r" b="b" t="t" l="l"/>
            <a:pathLst>
              <a:path h="6713220" w="18288000">
                <a:moveTo>
                  <a:pt x="0" y="0"/>
                </a:moveTo>
                <a:lnTo>
                  <a:pt x="18288000" y="0"/>
                </a:lnTo>
                <a:lnTo>
                  <a:pt x="18288000" y="6713220"/>
                </a:lnTo>
                <a:lnTo>
                  <a:pt x="0" y="6713220"/>
                </a:lnTo>
                <a:lnTo>
                  <a:pt x="0" y="0"/>
                </a:lnTo>
                <a:close/>
              </a:path>
            </a:pathLst>
          </a:custGeom>
          <a:blipFill>
            <a:blip r:embed="rId2"/>
            <a:stretch>
              <a:fillRect l="0" t="-1816" r="0" b="-1816"/>
            </a:stretch>
          </a:blipFill>
        </p:spPr>
      </p:sp>
      <p:sp>
        <p:nvSpPr>
          <p:cNvPr name="Freeform 3" id="3"/>
          <p:cNvSpPr/>
          <p:nvPr/>
        </p:nvSpPr>
        <p:spPr>
          <a:xfrm flipH="false" flipV="false" rot="0">
            <a:off x="0" y="5489867"/>
            <a:ext cx="18288000" cy="4797133"/>
          </a:xfrm>
          <a:custGeom>
            <a:avLst/>
            <a:gdLst/>
            <a:ahLst/>
            <a:cxnLst/>
            <a:rect r="r" b="b" t="t" l="l"/>
            <a:pathLst>
              <a:path h="4797133" w="18288000">
                <a:moveTo>
                  <a:pt x="0" y="0"/>
                </a:moveTo>
                <a:lnTo>
                  <a:pt x="18288000" y="0"/>
                </a:lnTo>
                <a:lnTo>
                  <a:pt x="18288000" y="4797133"/>
                </a:lnTo>
                <a:lnTo>
                  <a:pt x="0" y="4797133"/>
                </a:lnTo>
                <a:lnTo>
                  <a:pt x="0" y="0"/>
                </a:lnTo>
                <a:close/>
              </a:path>
            </a:pathLst>
          </a:custGeom>
          <a:blipFill>
            <a:blip r:embed="rId3"/>
            <a:stretch>
              <a:fillRect l="-13462" t="0" r="-13462" b="0"/>
            </a:stretch>
          </a:blipFill>
        </p:spPr>
      </p:sp>
      <p:sp>
        <p:nvSpPr>
          <p:cNvPr name="AutoShape 4" id="4"/>
          <p:cNvSpPr/>
          <p:nvPr/>
        </p:nvSpPr>
        <p:spPr>
          <a:xfrm flipV="true">
            <a:off x="8670179" y="1047750"/>
            <a:ext cx="0" cy="1319074"/>
          </a:xfrm>
          <a:prstGeom prst="line">
            <a:avLst/>
          </a:prstGeom>
          <a:ln cap="flat" w="28575">
            <a:solidFill>
              <a:srgbClr val="995AFF"/>
            </a:solidFill>
            <a:prstDash val="solid"/>
            <a:headEnd type="none" len="sm" w="sm"/>
            <a:tailEnd type="none" len="sm" w="sm"/>
          </a:ln>
        </p:spPr>
      </p:sp>
      <p:sp>
        <p:nvSpPr>
          <p:cNvPr name="Freeform 5" id="5"/>
          <p:cNvSpPr/>
          <p:nvPr/>
        </p:nvSpPr>
        <p:spPr>
          <a:xfrm flipH="false" flipV="false" rot="0">
            <a:off x="1964349" y="3006293"/>
            <a:ext cx="3719125" cy="3745034"/>
          </a:xfrm>
          <a:custGeom>
            <a:avLst/>
            <a:gdLst/>
            <a:ahLst/>
            <a:cxnLst/>
            <a:rect r="r" b="b" t="t" l="l"/>
            <a:pathLst>
              <a:path h="3745034" w="3719125">
                <a:moveTo>
                  <a:pt x="0" y="0"/>
                </a:moveTo>
                <a:lnTo>
                  <a:pt x="3719124" y="0"/>
                </a:lnTo>
                <a:lnTo>
                  <a:pt x="3719124" y="3745034"/>
                </a:lnTo>
                <a:lnTo>
                  <a:pt x="0" y="3745034"/>
                </a:lnTo>
                <a:lnTo>
                  <a:pt x="0" y="0"/>
                </a:lnTo>
                <a:close/>
              </a:path>
            </a:pathLst>
          </a:custGeom>
          <a:blipFill>
            <a:blip r:embed="rId4"/>
            <a:stretch>
              <a:fillRect l="0" t="0" r="0" b="-11471"/>
            </a:stretch>
          </a:blipFill>
        </p:spPr>
      </p:sp>
      <p:sp>
        <p:nvSpPr>
          <p:cNvPr name="Freeform 6" id="6"/>
          <p:cNvSpPr/>
          <p:nvPr/>
        </p:nvSpPr>
        <p:spPr>
          <a:xfrm flipH="false" flipV="false" rot="0">
            <a:off x="7676057" y="2824306"/>
            <a:ext cx="2935887" cy="4406585"/>
          </a:xfrm>
          <a:custGeom>
            <a:avLst/>
            <a:gdLst/>
            <a:ahLst/>
            <a:cxnLst/>
            <a:rect r="r" b="b" t="t" l="l"/>
            <a:pathLst>
              <a:path h="4406585" w="2935887">
                <a:moveTo>
                  <a:pt x="0" y="0"/>
                </a:moveTo>
                <a:lnTo>
                  <a:pt x="2935886" y="0"/>
                </a:lnTo>
                <a:lnTo>
                  <a:pt x="2935886" y="4406585"/>
                </a:lnTo>
                <a:lnTo>
                  <a:pt x="0" y="4406585"/>
                </a:lnTo>
                <a:lnTo>
                  <a:pt x="0" y="0"/>
                </a:lnTo>
                <a:close/>
              </a:path>
            </a:pathLst>
          </a:custGeom>
          <a:blipFill>
            <a:blip r:embed="rId5"/>
            <a:stretch>
              <a:fillRect l="0" t="0" r="0" b="0"/>
            </a:stretch>
          </a:blipFill>
        </p:spPr>
      </p:sp>
      <p:sp>
        <p:nvSpPr>
          <p:cNvPr name="Freeform 7" id="7"/>
          <p:cNvSpPr/>
          <p:nvPr/>
        </p:nvSpPr>
        <p:spPr>
          <a:xfrm flipH="false" flipV="false" rot="0">
            <a:off x="13149879" y="3326287"/>
            <a:ext cx="3972050" cy="3634426"/>
          </a:xfrm>
          <a:custGeom>
            <a:avLst/>
            <a:gdLst/>
            <a:ahLst/>
            <a:cxnLst/>
            <a:rect r="r" b="b" t="t" l="l"/>
            <a:pathLst>
              <a:path h="3634426" w="3972050">
                <a:moveTo>
                  <a:pt x="0" y="0"/>
                </a:moveTo>
                <a:lnTo>
                  <a:pt x="3972051" y="0"/>
                </a:lnTo>
                <a:lnTo>
                  <a:pt x="3972051" y="3634426"/>
                </a:lnTo>
                <a:lnTo>
                  <a:pt x="0" y="3634426"/>
                </a:lnTo>
                <a:lnTo>
                  <a:pt x="0" y="0"/>
                </a:lnTo>
                <a:close/>
              </a:path>
            </a:pathLst>
          </a:custGeom>
          <a:blipFill>
            <a:blip r:embed="rId6"/>
            <a:stretch>
              <a:fillRect l="0" t="0" r="0" b="0"/>
            </a:stretch>
          </a:blipFill>
        </p:spPr>
      </p:sp>
      <p:sp>
        <p:nvSpPr>
          <p:cNvPr name="TextBox 8" id="8"/>
          <p:cNvSpPr txBox="true"/>
          <p:nvPr/>
        </p:nvSpPr>
        <p:spPr>
          <a:xfrm rot="0">
            <a:off x="1294434" y="1000125"/>
            <a:ext cx="5826834" cy="869061"/>
          </a:xfrm>
          <a:prstGeom prst="rect">
            <a:avLst/>
          </a:prstGeom>
        </p:spPr>
        <p:txBody>
          <a:bodyPr anchor="t" rtlCol="false" tIns="0" lIns="0" bIns="0" rIns="0">
            <a:spAutoFit/>
          </a:bodyPr>
          <a:lstStyle/>
          <a:p>
            <a:pPr algn="l">
              <a:lnSpc>
                <a:spcPts val="6912"/>
              </a:lnSpc>
            </a:pPr>
            <a:r>
              <a:rPr lang="en-US" sz="5400" spc="577">
                <a:solidFill>
                  <a:srgbClr val="FFFFFF"/>
                </a:solidFill>
                <a:latin typeface="Archivo Black"/>
                <a:ea typeface="Archivo Black"/>
                <a:cs typeface="Archivo Black"/>
                <a:sym typeface="Archivo Black"/>
              </a:rPr>
              <a:t>THE TEAM</a:t>
            </a:r>
          </a:p>
        </p:txBody>
      </p:sp>
      <p:sp>
        <p:nvSpPr>
          <p:cNvPr name="TextBox 9" id="9"/>
          <p:cNvSpPr txBox="true"/>
          <p:nvPr/>
        </p:nvSpPr>
        <p:spPr>
          <a:xfrm rot="0">
            <a:off x="10273671" y="1231455"/>
            <a:ext cx="6070145" cy="415925"/>
          </a:xfrm>
          <a:prstGeom prst="rect">
            <a:avLst/>
          </a:prstGeom>
        </p:spPr>
        <p:txBody>
          <a:bodyPr anchor="t" rtlCol="false" tIns="0" lIns="0" bIns="0" rIns="0">
            <a:spAutoFit/>
          </a:bodyPr>
          <a:lstStyle/>
          <a:p>
            <a:pPr algn="l">
              <a:lnSpc>
                <a:spcPts val="3324"/>
              </a:lnSpc>
            </a:pPr>
            <a:r>
              <a:rPr lang="en-US" sz="2499" spc="62">
                <a:solidFill>
                  <a:srgbClr val="FFFFFF"/>
                </a:solidFill>
                <a:latin typeface="Inter"/>
                <a:ea typeface="Inter"/>
                <a:cs typeface="Inter"/>
                <a:sym typeface="Inter"/>
              </a:rPr>
              <a:t>Here’s a quick little intro to our team!</a:t>
            </a:r>
          </a:p>
        </p:txBody>
      </p:sp>
      <p:sp>
        <p:nvSpPr>
          <p:cNvPr name="TextBox 10" id="10"/>
          <p:cNvSpPr txBox="true"/>
          <p:nvPr/>
        </p:nvSpPr>
        <p:spPr>
          <a:xfrm rot="0">
            <a:off x="2226942" y="8227523"/>
            <a:ext cx="3193937" cy="1465707"/>
          </a:xfrm>
          <a:prstGeom prst="rect">
            <a:avLst/>
          </a:prstGeom>
        </p:spPr>
        <p:txBody>
          <a:bodyPr anchor="t" rtlCol="false" tIns="0" lIns="0" bIns="0" rIns="0">
            <a:spAutoFit/>
          </a:bodyPr>
          <a:lstStyle/>
          <a:p>
            <a:pPr algn="ctr">
              <a:lnSpc>
                <a:spcPts val="2393"/>
              </a:lnSpc>
            </a:pPr>
            <a:r>
              <a:rPr lang="en-US" sz="1799" spc="23">
                <a:solidFill>
                  <a:srgbClr val="FFFFFF"/>
                </a:solidFill>
                <a:latin typeface="Inter"/>
                <a:ea typeface="Inter"/>
                <a:cs typeface="Inter"/>
                <a:sym typeface="Inter"/>
              </a:rPr>
              <a:t>MSBA 25'</a:t>
            </a:r>
          </a:p>
          <a:p>
            <a:pPr algn="ctr">
              <a:lnSpc>
                <a:spcPts val="2394"/>
              </a:lnSpc>
            </a:pPr>
          </a:p>
          <a:p>
            <a:pPr algn="ctr">
              <a:lnSpc>
                <a:spcPts val="2394"/>
              </a:lnSpc>
            </a:pPr>
            <a:r>
              <a:rPr lang="en-US" sz="1800" spc="23">
                <a:solidFill>
                  <a:srgbClr val="FFFFFF"/>
                </a:solidFill>
                <a:latin typeface="Inter"/>
                <a:ea typeface="Inter"/>
                <a:cs typeface="Inter"/>
                <a:sym typeface="Inter"/>
              </a:rPr>
              <a:t>Loves procrastinating and video games.</a:t>
            </a:r>
          </a:p>
          <a:p>
            <a:pPr algn="ctr">
              <a:lnSpc>
                <a:spcPts val="2394"/>
              </a:lnSpc>
            </a:pPr>
          </a:p>
        </p:txBody>
      </p:sp>
      <p:sp>
        <p:nvSpPr>
          <p:cNvPr name="TextBox 11" id="11"/>
          <p:cNvSpPr txBox="true"/>
          <p:nvPr/>
        </p:nvSpPr>
        <p:spPr>
          <a:xfrm rot="0">
            <a:off x="7224101" y="8163630"/>
            <a:ext cx="4122556" cy="380742"/>
          </a:xfrm>
          <a:prstGeom prst="rect">
            <a:avLst/>
          </a:prstGeom>
        </p:spPr>
        <p:txBody>
          <a:bodyPr anchor="t" rtlCol="false" tIns="0" lIns="0" bIns="0" rIns="0">
            <a:spAutoFit/>
          </a:bodyPr>
          <a:lstStyle/>
          <a:p>
            <a:pPr algn="ctr">
              <a:lnSpc>
                <a:spcPts val="3090"/>
              </a:lnSpc>
            </a:pPr>
            <a:r>
              <a:rPr lang="en-US" sz="2323" spc="30">
                <a:solidFill>
                  <a:srgbClr val="FFFFFF"/>
                </a:solidFill>
                <a:latin typeface="Inter"/>
                <a:ea typeface="Inter"/>
                <a:cs typeface="Inter"/>
                <a:sym typeface="Inter"/>
              </a:rPr>
              <a:t>MBA</a:t>
            </a:r>
          </a:p>
        </p:txBody>
      </p:sp>
      <p:sp>
        <p:nvSpPr>
          <p:cNvPr name="TextBox 12" id="12"/>
          <p:cNvSpPr txBox="true"/>
          <p:nvPr/>
        </p:nvSpPr>
        <p:spPr>
          <a:xfrm rot="0">
            <a:off x="13390581" y="7961966"/>
            <a:ext cx="3193937" cy="875157"/>
          </a:xfrm>
          <a:prstGeom prst="rect">
            <a:avLst/>
          </a:prstGeom>
        </p:spPr>
        <p:txBody>
          <a:bodyPr anchor="t" rtlCol="false" tIns="0" lIns="0" bIns="0" rIns="0">
            <a:spAutoFit/>
          </a:bodyPr>
          <a:lstStyle/>
          <a:p>
            <a:pPr algn="ctr">
              <a:lnSpc>
                <a:spcPts val="2394"/>
              </a:lnSpc>
            </a:pPr>
            <a:r>
              <a:rPr lang="en-US" sz="1800" spc="23">
                <a:solidFill>
                  <a:srgbClr val="FFFFFF"/>
                </a:solidFill>
                <a:latin typeface="Inter"/>
                <a:ea typeface="Inter"/>
                <a:cs typeface="Inter"/>
                <a:sym typeface="Inter"/>
              </a:rPr>
              <a:t>MSBA 25</a:t>
            </a:r>
          </a:p>
          <a:p>
            <a:pPr algn="ctr">
              <a:lnSpc>
                <a:spcPts val="2394"/>
              </a:lnSpc>
            </a:pPr>
          </a:p>
          <a:p>
            <a:pPr algn="ctr">
              <a:lnSpc>
                <a:spcPts val="2393"/>
              </a:lnSpc>
            </a:pPr>
            <a:r>
              <a:rPr lang="en-US" sz="1799" spc="23">
                <a:solidFill>
                  <a:srgbClr val="FFFFFF"/>
                </a:solidFill>
                <a:latin typeface="Inter"/>
                <a:ea typeface="Inter"/>
                <a:cs typeface="Inter"/>
                <a:sym typeface="Inter"/>
              </a:rPr>
              <a:t>Loves the beach</a:t>
            </a:r>
          </a:p>
        </p:txBody>
      </p:sp>
      <p:sp>
        <p:nvSpPr>
          <p:cNvPr name="TextBox 13" id="13"/>
          <p:cNvSpPr txBox="true"/>
          <p:nvPr/>
        </p:nvSpPr>
        <p:spPr>
          <a:xfrm rot="0">
            <a:off x="1986241" y="7331538"/>
            <a:ext cx="3675341" cy="556896"/>
          </a:xfrm>
          <a:prstGeom prst="rect">
            <a:avLst/>
          </a:prstGeom>
        </p:spPr>
        <p:txBody>
          <a:bodyPr anchor="t" rtlCol="false" tIns="0" lIns="0" bIns="0" rIns="0">
            <a:spAutoFit/>
          </a:bodyPr>
          <a:lstStyle/>
          <a:p>
            <a:pPr algn="ctr">
              <a:lnSpc>
                <a:spcPts val="4479"/>
              </a:lnSpc>
            </a:pPr>
            <a:r>
              <a:rPr lang="en-US" sz="3199" spc="771">
                <a:solidFill>
                  <a:srgbClr val="FFFFFF"/>
                </a:solidFill>
                <a:latin typeface="Bebas Neue"/>
                <a:ea typeface="Bebas Neue"/>
                <a:cs typeface="Bebas Neue"/>
                <a:sym typeface="Bebas Neue"/>
              </a:rPr>
              <a:t>MOMTAHIN MASUD</a:t>
            </a:r>
          </a:p>
        </p:txBody>
      </p:sp>
      <p:sp>
        <p:nvSpPr>
          <p:cNvPr name="TextBox 14" id="14"/>
          <p:cNvSpPr txBox="true"/>
          <p:nvPr/>
        </p:nvSpPr>
        <p:spPr>
          <a:xfrm rot="0">
            <a:off x="7447709" y="7395000"/>
            <a:ext cx="3675341" cy="556896"/>
          </a:xfrm>
          <a:prstGeom prst="rect">
            <a:avLst/>
          </a:prstGeom>
        </p:spPr>
        <p:txBody>
          <a:bodyPr anchor="t" rtlCol="false" tIns="0" lIns="0" bIns="0" rIns="0">
            <a:spAutoFit/>
          </a:bodyPr>
          <a:lstStyle/>
          <a:p>
            <a:pPr algn="ctr">
              <a:lnSpc>
                <a:spcPts val="4479"/>
              </a:lnSpc>
            </a:pPr>
            <a:r>
              <a:rPr lang="en-US" sz="3199" spc="771">
                <a:solidFill>
                  <a:srgbClr val="FFFFFF"/>
                </a:solidFill>
                <a:latin typeface="Bebas Neue"/>
                <a:ea typeface="Bebas Neue"/>
                <a:cs typeface="Bebas Neue"/>
                <a:sym typeface="Bebas Neue"/>
              </a:rPr>
              <a:t>REZWAN ISLAM</a:t>
            </a:r>
          </a:p>
        </p:txBody>
      </p:sp>
      <p:sp>
        <p:nvSpPr>
          <p:cNvPr name="TextBox 15" id="15"/>
          <p:cNvSpPr txBox="true"/>
          <p:nvPr/>
        </p:nvSpPr>
        <p:spPr>
          <a:xfrm rot="0">
            <a:off x="13149879" y="7341063"/>
            <a:ext cx="3675341" cy="424815"/>
          </a:xfrm>
          <a:prstGeom prst="rect">
            <a:avLst/>
          </a:prstGeom>
        </p:spPr>
        <p:txBody>
          <a:bodyPr anchor="t" rtlCol="false" tIns="0" lIns="0" bIns="0" rIns="0">
            <a:spAutoFit/>
          </a:bodyPr>
          <a:lstStyle/>
          <a:p>
            <a:pPr algn="ctr">
              <a:lnSpc>
                <a:spcPts val="3359"/>
              </a:lnSpc>
            </a:pPr>
            <a:r>
              <a:rPr lang="en-US" sz="2399" spc="578">
                <a:solidFill>
                  <a:srgbClr val="FFFFFF"/>
                </a:solidFill>
                <a:latin typeface="Bebas Neue"/>
                <a:ea typeface="Bebas Neue"/>
                <a:cs typeface="Bebas Neue"/>
                <a:sym typeface="Bebas Neue"/>
              </a:rPr>
              <a:t>ALAA</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3230868" cy="10287000"/>
          </a:xfrm>
          <a:custGeom>
            <a:avLst/>
            <a:gdLst/>
            <a:ahLst/>
            <a:cxnLst/>
            <a:rect r="r" b="b" t="t" l="l"/>
            <a:pathLst>
              <a:path h="10287000" w="13230868">
                <a:moveTo>
                  <a:pt x="0" y="0"/>
                </a:moveTo>
                <a:lnTo>
                  <a:pt x="13230868" y="0"/>
                </a:lnTo>
                <a:lnTo>
                  <a:pt x="13230868" y="10287000"/>
                </a:lnTo>
                <a:lnTo>
                  <a:pt x="0" y="10287000"/>
                </a:lnTo>
                <a:lnTo>
                  <a:pt x="0" y="0"/>
                </a:lnTo>
                <a:close/>
              </a:path>
            </a:pathLst>
          </a:custGeom>
          <a:blipFill>
            <a:blip r:embed="rId2"/>
            <a:stretch>
              <a:fillRect l="0" t="0" r="0" b="0"/>
            </a:stretch>
          </a:blipFill>
        </p:spPr>
      </p:sp>
      <p:sp>
        <p:nvSpPr>
          <p:cNvPr name="AutoShape 3" id="3"/>
          <p:cNvSpPr/>
          <p:nvPr/>
        </p:nvSpPr>
        <p:spPr>
          <a:xfrm rot="0">
            <a:off x="4515505" y="3682862"/>
            <a:ext cx="9256990" cy="0"/>
          </a:xfrm>
          <a:prstGeom prst="line">
            <a:avLst/>
          </a:prstGeom>
          <a:ln cap="flat" w="28575">
            <a:solidFill>
              <a:srgbClr val="F27100"/>
            </a:solidFill>
            <a:prstDash val="solid"/>
            <a:headEnd type="none" len="sm" w="sm"/>
            <a:tailEnd type="none" len="sm" w="sm"/>
          </a:ln>
        </p:spPr>
      </p:sp>
      <p:sp>
        <p:nvSpPr>
          <p:cNvPr name="AutoShape 4" id="4"/>
          <p:cNvSpPr/>
          <p:nvPr/>
        </p:nvSpPr>
        <p:spPr>
          <a:xfrm rot="0">
            <a:off x="4515505" y="5871653"/>
            <a:ext cx="9256990" cy="0"/>
          </a:xfrm>
          <a:prstGeom prst="line">
            <a:avLst/>
          </a:prstGeom>
          <a:ln cap="flat" w="28575">
            <a:solidFill>
              <a:srgbClr val="F27100"/>
            </a:solidFill>
            <a:prstDash val="solid"/>
            <a:headEnd type="none" len="sm" w="sm"/>
            <a:tailEnd type="none" len="sm" w="sm"/>
          </a:ln>
        </p:spPr>
      </p:sp>
      <p:sp>
        <p:nvSpPr>
          <p:cNvPr name="TextBox 5" id="5"/>
          <p:cNvSpPr txBox="true"/>
          <p:nvPr/>
        </p:nvSpPr>
        <p:spPr>
          <a:xfrm rot="0">
            <a:off x="2695943" y="3971137"/>
            <a:ext cx="12896114" cy="1545565"/>
          </a:xfrm>
          <a:prstGeom prst="rect">
            <a:avLst/>
          </a:prstGeom>
        </p:spPr>
        <p:txBody>
          <a:bodyPr anchor="t" rtlCol="false" tIns="0" lIns="0" bIns="0" rIns="0">
            <a:spAutoFit/>
          </a:bodyPr>
          <a:lstStyle/>
          <a:p>
            <a:pPr algn="ctr">
              <a:lnSpc>
                <a:spcPts val="6161"/>
              </a:lnSpc>
            </a:pPr>
            <a:r>
              <a:rPr lang="en-US" sz="4400" spc="158">
                <a:solidFill>
                  <a:srgbClr val="FFFFFF"/>
                </a:solidFill>
                <a:latin typeface="Archivo Black"/>
                <a:ea typeface="Archivo Black"/>
                <a:cs typeface="Archivo Black"/>
                <a:sym typeface="Archivo Black"/>
              </a:rPr>
              <a:t>BUT CAN THIS BE FOUND IN OTHER QUALITATIVE FACTORS?</a:t>
            </a:r>
          </a:p>
        </p:txBody>
      </p:sp>
      <p:sp>
        <p:nvSpPr>
          <p:cNvPr name="TextBox 6" id="6"/>
          <p:cNvSpPr txBox="true"/>
          <p:nvPr/>
        </p:nvSpPr>
        <p:spPr>
          <a:xfrm rot="0">
            <a:off x="5217897" y="6293163"/>
            <a:ext cx="7852206" cy="488315"/>
          </a:xfrm>
          <a:prstGeom prst="rect">
            <a:avLst/>
          </a:prstGeom>
        </p:spPr>
        <p:txBody>
          <a:bodyPr anchor="t" rtlCol="false" tIns="0" lIns="0" bIns="0" rIns="0">
            <a:spAutoFit/>
          </a:bodyPr>
          <a:lstStyle/>
          <a:p>
            <a:pPr algn="ctr">
              <a:lnSpc>
                <a:spcPts val="4060"/>
              </a:lnSpc>
            </a:pPr>
            <a:r>
              <a:rPr lang="en-US" b="true" sz="2900" spc="507">
                <a:solidFill>
                  <a:srgbClr val="FFFFFF"/>
                </a:solidFill>
                <a:latin typeface="Garet Bold"/>
                <a:ea typeface="Garet Bold"/>
                <a:cs typeface="Garet Bold"/>
                <a:sym typeface="Garet Bold"/>
              </a:rPr>
              <a:t>LETS FIND OUT!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AutoShape 3" id="3"/>
          <p:cNvSpPr/>
          <p:nvPr/>
        </p:nvSpPr>
        <p:spPr>
          <a:xfrm flipH="true">
            <a:off x="11782449" y="5523075"/>
            <a:ext cx="5438079" cy="0"/>
          </a:xfrm>
          <a:prstGeom prst="line">
            <a:avLst/>
          </a:prstGeom>
          <a:ln cap="flat" w="28575">
            <a:solidFill>
              <a:srgbClr val="F27100"/>
            </a:solidFill>
            <a:prstDash val="solid"/>
            <a:headEnd type="none" len="sm" w="sm"/>
            <a:tailEnd type="none" len="sm" w="sm"/>
          </a:ln>
        </p:spPr>
      </p:sp>
      <p:sp>
        <p:nvSpPr>
          <p:cNvPr name="Freeform 4" id="4"/>
          <p:cNvSpPr/>
          <p:nvPr/>
        </p:nvSpPr>
        <p:spPr>
          <a:xfrm flipH="false" flipV="false" rot="0">
            <a:off x="726954" y="888243"/>
            <a:ext cx="10523048" cy="8510515"/>
          </a:xfrm>
          <a:custGeom>
            <a:avLst/>
            <a:gdLst/>
            <a:ahLst/>
            <a:cxnLst/>
            <a:rect r="r" b="b" t="t" l="l"/>
            <a:pathLst>
              <a:path h="8510515" w="10523048">
                <a:moveTo>
                  <a:pt x="0" y="0"/>
                </a:moveTo>
                <a:lnTo>
                  <a:pt x="10523048" y="0"/>
                </a:lnTo>
                <a:lnTo>
                  <a:pt x="10523048" y="8510514"/>
                </a:lnTo>
                <a:lnTo>
                  <a:pt x="0" y="8510514"/>
                </a:lnTo>
                <a:lnTo>
                  <a:pt x="0" y="0"/>
                </a:lnTo>
                <a:close/>
              </a:path>
            </a:pathLst>
          </a:custGeom>
          <a:blipFill>
            <a:blip r:embed="rId3"/>
            <a:stretch>
              <a:fillRect l="0" t="0" r="0" b="0"/>
            </a:stretch>
          </a:blipFill>
        </p:spPr>
      </p:sp>
      <p:sp>
        <p:nvSpPr>
          <p:cNvPr name="TextBox 5" id="5"/>
          <p:cNvSpPr txBox="true"/>
          <p:nvPr/>
        </p:nvSpPr>
        <p:spPr>
          <a:xfrm rot="0">
            <a:off x="11683075" y="6273205"/>
            <a:ext cx="6433397" cy="2985095"/>
          </a:xfrm>
          <a:prstGeom prst="rect">
            <a:avLst/>
          </a:prstGeom>
        </p:spPr>
        <p:txBody>
          <a:bodyPr anchor="t" rtlCol="false" tIns="0" lIns="0" bIns="0" rIns="0">
            <a:spAutoFit/>
          </a:bodyPr>
          <a:lstStyle/>
          <a:p>
            <a:pPr algn="l">
              <a:lnSpc>
                <a:spcPts val="2990"/>
              </a:lnSpc>
            </a:pPr>
            <a:r>
              <a:rPr lang="en-US" sz="2231" spc="53">
                <a:solidFill>
                  <a:srgbClr val="FFFFFF"/>
                </a:solidFill>
                <a:latin typeface="Canva Sans"/>
                <a:ea typeface="Canva Sans"/>
                <a:cs typeface="Canva Sans"/>
                <a:sym typeface="Canva Sans"/>
              </a:rPr>
              <a:t>These four visuals represent the strongest factors that consistently align with high university rankings: </a:t>
            </a:r>
            <a:r>
              <a:rPr lang="en-US" sz="2231" spc="53" b="true">
                <a:solidFill>
                  <a:srgbClr val="FFFFFF"/>
                </a:solidFill>
                <a:latin typeface="Canva Sans Bold"/>
                <a:ea typeface="Canva Sans Bold"/>
                <a:cs typeface="Canva Sans Bold"/>
                <a:sym typeface="Canva Sans Bold"/>
              </a:rPr>
              <a:t>alumni success, education quality, faculty strength, and research impact</a:t>
            </a:r>
            <a:r>
              <a:rPr lang="en-US" sz="2231" spc="53">
                <a:solidFill>
                  <a:srgbClr val="FFFFFF"/>
                </a:solidFill>
                <a:latin typeface="Canva Sans"/>
                <a:ea typeface="Canva Sans"/>
                <a:cs typeface="Canva Sans"/>
                <a:sym typeface="Canva Sans"/>
              </a:rPr>
              <a:t>. Together, they paint a clear picture: top-ranked universities excel across the board, and their rank reflects real-world influence, not just prestige</a:t>
            </a:r>
          </a:p>
        </p:txBody>
      </p:sp>
      <p:sp>
        <p:nvSpPr>
          <p:cNvPr name="TextBox 6" id="6"/>
          <p:cNvSpPr txBox="true"/>
          <p:nvPr/>
        </p:nvSpPr>
        <p:spPr>
          <a:xfrm rot="0">
            <a:off x="11683075" y="1087169"/>
            <a:ext cx="5637025" cy="1800479"/>
          </a:xfrm>
          <a:prstGeom prst="rect">
            <a:avLst/>
          </a:prstGeom>
        </p:spPr>
        <p:txBody>
          <a:bodyPr anchor="t" rtlCol="false" tIns="0" lIns="0" bIns="0" rIns="0">
            <a:spAutoFit/>
          </a:bodyPr>
          <a:lstStyle/>
          <a:p>
            <a:pPr algn="l">
              <a:lnSpc>
                <a:spcPts val="7168"/>
              </a:lnSpc>
            </a:pPr>
            <a:r>
              <a:rPr lang="en-US" sz="5600" spc="599">
                <a:solidFill>
                  <a:srgbClr val="FFFFFF"/>
                </a:solidFill>
                <a:latin typeface="Archivo Black"/>
                <a:ea typeface="Archivo Black"/>
                <a:cs typeface="Archivo Black"/>
                <a:sym typeface="Archivo Black"/>
              </a:rPr>
              <a:t>THE 4 HORSEMEN</a:t>
            </a:r>
          </a:p>
        </p:txBody>
      </p:sp>
      <p:sp>
        <p:nvSpPr>
          <p:cNvPr name="TextBox 7" id="7"/>
          <p:cNvSpPr txBox="true"/>
          <p:nvPr/>
        </p:nvSpPr>
        <p:spPr>
          <a:xfrm rot="0">
            <a:off x="11782449" y="3386488"/>
            <a:ext cx="5476851" cy="1221740"/>
          </a:xfrm>
          <a:prstGeom prst="rect">
            <a:avLst/>
          </a:prstGeom>
        </p:spPr>
        <p:txBody>
          <a:bodyPr anchor="t" rtlCol="false" tIns="0" lIns="0" bIns="0" rIns="0">
            <a:spAutoFit/>
          </a:bodyPr>
          <a:lstStyle/>
          <a:p>
            <a:pPr algn="l">
              <a:lnSpc>
                <a:spcPts val="3250"/>
              </a:lnSpc>
            </a:pPr>
            <a:r>
              <a:rPr lang="en-US" sz="2600" spc="325">
                <a:solidFill>
                  <a:srgbClr val="FFFFFF"/>
                </a:solidFill>
                <a:latin typeface="Inter"/>
                <a:ea typeface="Inter"/>
                <a:cs typeface="Inter"/>
                <a:sym typeface="Inter"/>
              </a:rPr>
              <a:t>The foundational pillars behind why rankings DO matter.</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sp>
        <p:nvSpPr>
          <p:cNvPr name="AutoShape 2" id="2"/>
          <p:cNvSpPr/>
          <p:nvPr/>
        </p:nvSpPr>
        <p:spPr>
          <a:xfrm flipV="true">
            <a:off x="11482093" y="8079847"/>
            <a:ext cx="0" cy="1319868"/>
          </a:xfrm>
          <a:prstGeom prst="line">
            <a:avLst/>
          </a:prstGeom>
          <a:ln cap="flat" w="38100">
            <a:solidFill>
              <a:srgbClr val="F27100"/>
            </a:solidFill>
            <a:prstDash val="solid"/>
            <a:headEnd type="none" len="sm" w="sm"/>
            <a:tailEnd type="none" len="sm" w="sm"/>
          </a:ln>
        </p:spPr>
      </p:sp>
      <p:sp>
        <p:nvSpPr>
          <p:cNvPr name="Freeform 3" id="3"/>
          <p:cNvSpPr/>
          <p:nvPr/>
        </p:nvSpPr>
        <p:spPr>
          <a:xfrm flipH="false" flipV="false" rot="0">
            <a:off x="1028700" y="232886"/>
            <a:ext cx="15466079" cy="7236809"/>
          </a:xfrm>
          <a:custGeom>
            <a:avLst/>
            <a:gdLst/>
            <a:ahLst/>
            <a:cxnLst/>
            <a:rect r="r" b="b" t="t" l="l"/>
            <a:pathLst>
              <a:path h="7236809" w="15466079">
                <a:moveTo>
                  <a:pt x="0" y="0"/>
                </a:moveTo>
                <a:lnTo>
                  <a:pt x="15466079" y="0"/>
                </a:lnTo>
                <a:lnTo>
                  <a:pt x="15466079" y="7236809"/>
                </a:lnTo>
                <a:lnTo>
                  <a:pt x="0" y="7236809"/>
                </a:lnTo>
                <a:lnTo>
                  <a:pt x="0" y="0"/>
                </a:lnTo>
                <a:close/>
              </a:path>
            </a:pathLst>
          </a:custGeom>
          <a:blipFill>
            <a:blip r:embed="rId3"/>
            <a:stretch>
              <a:fillRect l="0" t="-445" r="0" b="0"/>
            </a:stretch>
          </a:blipFill>
        </p:spPr>
      </p:sp>
      <p:sp>
        <p:nvSpPr>
          <p:cNvPr name="TextBox 4" id="4"/>
          <p:cNvSpPr txBox="true"/>
          <p:nvPr/>
        </p:nvSpPr>
        <p:spPr>
          <a:xfrm rot="0">
            <a:off x="12172494" y="8560266"/>
            <a:ext cx="5696465" cy="320929"/>
          </a:xfrm>
          <a:prstGeom prst="rect">
            <a:avLst/>
          </a:prstGeom>
        </p:spPr>
        <p:txBody>
          <a:bodyPr anchor="t" rtlCol="false" tIns="0" lIns="0" bIns="0" rIns="0">
            <a:spAutoFit/>
          </a:bodyPr>
          <a:lstStyle/>
          <a:p>
            <a:pPr algn="ctr">
              <a:lnSpc>
                <a:spcPts val="2602"/>
              </a:lnSpc>
            </a:pPr>
            <a:r>
              <a:rPr lang="en-US" sz="1899" spc="47">
                <a:solidFill>
                  <a:srgbClr val="9FA0A4"/>
                </a:solidFill>
                <a:latin typeface="Inter"/>
                <a:ea typeface="Inter"/>
                <a:cs typeface="Inter"/>
                <a:sym typeface="Inter"/>
              </a:rPr>
              <a:t>THE TABLEAU DASHBOARD</a:t>
            </a:r>
          </a:p>
        </p:txBody>
      </p:sp>
      <p:sp>
        <p:nvSpPr>
          <p:cNvPr name="TextBox 5" id="5"/>
          <p:cNvSpPr txBox="true"/>
          <p:nvPr/>
        </p:nvSpPr>
        <p:spPr>
          <a:xfrm rot="0">
            <a:off x="6918482" y="7843288"/>
            <a:ext cx="3360001" cy="1745361"/>
          </a:xfrm>
          <a:prstGeom prst="rect">
            <a:avLst/>
          </a:prstGeom>
        </p:spPr>
        <p:txBody>
          <a:bodyPr anchor="t" rtlCol="false" tIns="0" lIns="0" bIns="0" rIns="0">
            <a:spAutoFit/>
          </a:bodyPr>
          <a:lstStyle/>
          <a:p>
            <a:pPr algn="l">
              <a:lnSpc>
                <a:spcPts val="6912"/>
              </a:lnSpc>
            </a:pPr>
            <a:r>
              <a:rPr lang="en-US" sz="5400" spc="577">
                <a:solidFill>
                  <a:srgbClr val="FFFFFF"/>
                </a:solidFill>
                <a:latin typeface="Archivo Black"/>
                <a:ea typeface="Archivo Black"/>
                <a:cs typeface="Archivo Black"/>
                <a:sym typeface="Archivo Black"/>
              </a:rPr>
              <a:t>SHOW</a:t>
            </a:r>
          </a:p>
          <a:p>
            <a:pPr algn="l">
              <a:lnSpc>
                <a:spcPts val="6912"/>
              </a:lnSpc>
            </a:pPr>
            <a:r>
              <a:rPr lang="en-US" sz="5400" spc="577">
                <a:solidFill>
                  <a:srgbClr val="FFFFFF"/>
                </a:solidFill>
                <a:latin typeface="Archivo Black"/>
                <a:ea typeface="Archivo Black"/>
                <a:cs typeface="Archivo Black"/>
                <a:sym typeface="Archivo Black"/>
              </a:rPr>
              <a:t>CASE</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392847" y="1217991"/>
            <a:ext cx="13467484" cy="487900"/>
          </a:xfrm>
          <a:prstGeom prst="rect">
            <a:avLst/>
          </a:prstGeom>
        </p:spPr>
        <p:txBody>
          <a:bodyPr anchor="t" rtlCol="false" tIns="0" lIns="0" bIns="0" rIns="0">
            <a:spAutoFit/>
          </a:bodyPr>
          <a:lstStyle/>
          <a:p>
            <a:pPr algn="l">
              <a:lnSpc>
                <a:spcPts val="3778"/>
              </a:lnSpc>
              <a:spcBef>
                <a:spcPct val="0"/>
              </a:spcBef>
            </a:pPr>
          </a:p>
        </p:txBody>
      </p:sp>
      <p:sp>
        <p:nvSpPr>
          <p:cNvPr name="TextBox 4" id="4"/>
          <p:cNvSpPr txBox="true"/>
          <p:nvPr/>
        </p:nvSpPr>
        <p:spPr>
          <a:xfrm rot="0">
            <a:off x="392847" y="1296316"/>
            <a:ext cx="16741523" cy="5804945"/>
          </a:xfrm>
          <a:prstGeom prst="rect">
            <a:avLst/>
          </a:prstGeom>
        </p:spPr>
        <p:txBody>
          <a:bodyPr anchor="t" rtlCol="false" tIns="0" lIns="0" bIns="0" rIns="0">
            <a:spAutoFit/>
          </a:bodyPr>
          <a:lstStyle/>
          <a:p>
            <a:pPr algn="l" marL="939342" indent="-469671" lvl="1">
              <a:lnSpc>
                <a:spcPts val="9354"/>
              </a:lnSpc>
              <a:buFont typeface="Arial"/>
              <a:buChar char="•"/>
            </a:pPr>
            <a:r>
              <a:rPr lang="en-US" sz="4350" spc="-13">
                <a:solidFill>
                  <a:srgbClr val="FFFFFF"/>
                </a:solidFill>
                <a:latin typeface="Ubuntu"/>
                <a:ea typeface="Ubuntu"/>
                <a:cs typeface="Ubuntu"/>
                <a:sym typeface="Ubuntu"/>
              </a:rPr>
              <a:t>More Than Just Labels</a:t>
            </a:r>
          </a:p>
          <a:p>
            <a:pPr algn="l" marL="939342" indent="-469671" lvl="1">
              <a:lnSpc>
                <a:spcPts val="9354"/>
              </a:lnSpc>
              <a:buFont typeface="Arial"/>
              <a:buChar char="•"/>
            </a:pPr>
            <a:r>
              <a:rPr lang="en-US" sz="4350" spc="-13">
                <a:solidFill>
                  <a:srgbClr val="FFFFFF"/>
                </a:solidFill>
                <a:latin typeface="Ubuntu"/>
                <a:ea typeface="Ubuntu"/>
                <a:cs typeface="Ubuntu"/>
                <a:sym typeface="Ubuntu"/>
              </a:rPr>
              <a:t>Clear Salary Correlation</a:t>
            </a:r>
          </a:p>
          <a:p>
            <a:pPr algn="l" marL="939342" indent="-469671" lvl="1">
              <a:lnSpc>
                <a:spcPts val="9354"/>
              </a:lnSpc>
              <a:buFont typeface="Arial"/>
              <a:buChar char="•"/>
            </a:pPr>
            <a:r>
              <a:rPr lang="en-US" sz="4350" spc="-13">
                <a:solidFill>
                  <a:srgbClr val="FFFFFF"/>
                </a:solidFill>
                <a:latin typeface="Ubuntu"/>
                <a:ea typeface="Ubuntu"/>
                <a:cs typeface="Ubuntu"/>
                <a:sym typeface="Ubuntu"/>
              </a:rPr>
              <a:t>Hidden Systemic Advantages</a:t>
            </a:r>
          </a:p>
          <a:p>
            <a:pPr algn="l" marL="939342" indent="-469671" lvl="1">
              <a:lnSpc>
                <a:spcPts val="9354"/>
              </a:lnSpc>
              <a:buFont typeface="Arial"/>
              <a:buChar char="•"/>
            </a:pPr>
            <a:r>
              <a:rPr lang="en-US" sz="4350" spc="-13">
                <a:solidFill>
                  <a:srgbClr val="FFFFFF"/>
                </a:solidFill>
                <a:latin typeface="Ubuntu"/>
                <a:ea typeface="Ubuntu"/>
                <a:cs typeface="Ubuntu"/>
                <a:sym typeface="Ubuntu"/>
              </a:rPr>
              <a:t>Networking &amp; Career Growth</a:t>
            </a:r>
          </a:p>
          <a:p>
            <a:pPr algn="l" marL="939342" indent="-469671" lvl="1">
              <a:lnSpc>
                <a:spcPts val="9354"/>
              </a:lnSpc>
              <a:buFont typeface="Arial"/>
              <a:buChar char="•"/>
            </a:pPr>
            <a:r>
              <a:rPr lang="en-US" sz="4350" spc="-13">
                <a:solidFill>
                  <a:srgbClr val="FFFFFF"/>
                </a:solidFill>
                <a:latin typeface="Ubuntu"/>
                <a:ea typeface="Ubuntu"/>
                <a:cs typeface="Ubuntu"/>
                <a:sym typeface="Ubuntu"/>
              </a:rPr>
              <a:t>Final Takeaway</a:t>
            </a:r>
          </a:p>
        </p:txBody>
      </p:sp>
      <p:sp>
        <p:nvSpPr>
          <p:cNvPr name="Freeform 5" id="5"/>
          <p:cNvSpPr/>
          <p:nvPr/>
        </p:nvSpPr>
        <p:spPr>
          <a:xfrm flipH="false" flipV="false" rot="0">
            <a:off x="11820036" y="2938206"/>
            <a:ext cx="4331368" cy="4114800"/>
          </a:xfrm>
          <a:custGeom>
            <a:avLst/>
            <a:gdLst/>
            <a:ahLst/>
            <a:cxnLst/>
            <a:rect r="r" b="b" t="t" l="l"/>
            <a:pathLst>
              <a:path h="4114800" w="4331368">
                <a:moveTo>
                  <a:pt x="0" y="0"/>
                </a:moveTo>
                <a:lnTo>
                  <a:pt x="4331368" y="0"/>
                </a:lnTo>
                <a:lnTo>
                  <a:pt x="433136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392847" y="337058"/>
            <a:ext cx="4816446" cy="691642"/>
          </a:xfrm>
          <a:prstGeom prst="rect">
            <a:avLst/>
          </a:prstGeom>
        </p:spPr>
        <p:txBody>
          <a:bodyPr anchor="t" rtlCol="false" tIns="0" lIns="0" bIns="0" rIns="0">
            <a:spAutoFit/>
          </a:bodyPr>
          <a:lstStyle/>
          <a:p>
            <a:pPr algn="l">
              <a:lnSpc>
                <a:spcPts val="5473"/>
              </a:lnSpc>
            </a:pPr>
            <a:r>
              <a:rPr lang="en-US" b="true" sz="4599" spc="671">
                <a:solidFill>
                  <a:srgbClr val="995AFF"/>
                </a:solidFill>
                <a:latin typeface="Inter Bold"/>
                <a:ea typeface="Inter Bold"/>
                <a:cs typeface="Inter Bold"/>
                <a:sym typeface="Inter Bold"/>
              </a:rPr>
              <a:t>CONCLUSION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3230868" cy="10287000"/>
          </a:xfrm>
          <a:custGeom>
            <a:avLst/>
            <a:gdLst/>
            <a:ahLst/>
            <a:cxnLst/>
            <a:rect r="r" b="b" t="t" l="l"/>
            <a:pathLst>
              <a:path h="10287000" w="13230868">
                <a:moveTo>
                  <a:pt x="0" y="0"/>
                </a:moveTo>
                <a:lnTo>
                  <a:pt x="13230868" y="0"/>
                </a:lnTo>
                <a:lnTo>
                  <a:pt x="13230868" y="10287000"/>
                </a:lnTo>
                <a:lnTo>
                  <a:pt x="0" y="10287000"/>
                </a:lnTo>
                <a:lnTo>
                  <a:pt x="0" y="0"/>
                </a:lnTo>
                <a:close/>
              </a:path>
            </a:pathLst>
          </a:custGeom>
          <a:blipFill>
            <a:blip r:embed="rId2"/>
            <a:stretch>
              <a:fillRect l="0" t="0" r="0" b="0"/>
            </a:stretch>
          </a:blipFill>
        </p:spPr>
      </p:sp>
      <p:sp>
        <p:nvSpPr>
          <p:cNvPr name="AutoShape 3" id="3"/>
          <p:cNvSpPr/>
          <p:nvPr/>
        </p:nvSpPr>
        <p:spPr>
          <a:xfrm rot="0">
            <a:off x="4515505" y="3682862"/>
            <a:ext cx="9256990" cy="0"/>
          </a:xfrm>
          <a:prstGeom prst="line">
            <a:avLst/>
          </a:prstGeom>
          <a:ln cap="flat" w="28575">
            <a:solidFill>
              <a:srgbClr val="FFFFFF"/>
            </a:solidFill>
            <a:prstDash val="solid"/>
            <a:headEnd type="none" len="sm" w="sm"/>
            <a:tailEnd type="none" len="sm" w="sm"/>
          </a:ln>
        </p:spPr>
      </p:sp>
      <p:sp>
        <p:nvSpPr>
          <p:cNvPr name="AutoShape 4" id="4"/>
          <p:cNvSpPr/>
          <p:nvPr/>
        </p:nvSpPr>
        <p:spPr>
          <a:xfrm rot="0">
            <a:off x="4515505" y="5871653"/>
            <a:ext cx="9256990" cy="0"/>
          </a:xfrm>
          <a:prstGeom prst="line">
            <a:avLst/>
          </a:prstGeom>
          <a:ln cap="flat" w="28575">
            <a:solidFill>
              <a:srgbClr val="FFFFFF"/>
            </a:solidFill>
            <a:prstDash val="solid"/>
            <a:headEnd type="none" len="sm" w="sm"/>
            <a:tailEnd type="none" len="sm" w="sm"/>
          </a:ln>
        </p:spPr>
      </p:sp>
      <p:sp>
        <p:nvSpPr>
          <p:cNvPr name="TextBox 5" id="5"/>
          <p:cNvSpPr txBox="true"/>
          <p:nvPr/>
        </p:nvSpPr>
        <p:spPr>
          <a:xfrm rot="0">
            <a:off x="2695943" y="3654287"/>
            <a:ext cx="12896114" cy="1970405"/>
          </a:xfrm>
          <a:prstGeom prst="rect">
            <a:avLst/>
          </a:prstGeom>
        </p:spPr>
        <p:txBody>
          <a:bodyPr anchor="t" rtlCol="false" tIns="0" lIns="0" bIns="0" rIns="0">
            <a:spAutoFit/>
          </a:bodyPr>
          <a:lstStyle/>
          <a:p>
            <a:pPr algn="ctr">
              <a:lnSpc>
                <a:spcPts val="15820"/>
              </a:lnSpc>
            </a:pPr>
            <a:r>
              <a:rPr lang="en-US" b="true" sz="11300" spc="406">
                <a:solidFill>
                  <a:srgbClr val="995AFF"/>
                </a:solidFill>
                <a:latin typeface="Ubuntu Bold"/>
                <a:ea typeface="Ubuntu Bold"/>
                <a:cs typeface="Ubuntu Bold"/>
                <a:sym typeface="Ubuntu 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2986" r="0" b="-152986"/>
            </a:stretch>
          </a:blipFill>
        </p:spPr>
      </p:sp>
      <p:sp>
        <p:nvSpPr>
          <p:cNvPr name="Freeform 3" id="3"/>
          <p:cNvSpPr/>
          <p:nvPr/>
        </p:nvSpPr>
        <p:spPr>
          <a:xfrm flipH="false" flipV="false" rot="0">
            <a:off x="18240375" y="0"/>
            <a:ext cx="47625" cy="10287000"/>
          </a:xfrm>
          <a:custGeom>
            <a:avLst/>
            <a:gdLst/>
            <a:ahLst/>
            <a:cxnLst/>
            <a:rect r="r" b="b" t="t" l="l"/>
            <a:pathLst>
              <a:path h="10287000" w="47625">
                <a:moveTo>
                  <a:pt x="0" y="0"/>
                </a:moveTo>
                <a:lnTo>
                  <a:pt x="47625" y="0"/>
                </a:lnTo>
                <a:lnTo>
                  <a:pt x="47625" y="10287000"/>
                </a:lnTo>
                <a:lnTo>
                  <a:pt x="0" y="10287000"/>
                </a:lnTo>
                <a:lnTo>
                  <a:pt x="0" y="0"/>
                </a:lnTo>
                <a:close/>
              </a:path>
            </a:pathLst>
          </a:custGeom>
          <a:blipFill>
            <a:blip r:embed="rId3"/>
            <a:stretch>
              <a:fillRect l="-26078249" t="-2265" r="0" b="-2265"/>
            </a:stretch>
          </a:blipFill>
        </p:spPr>
      </p:sp>
      <p:sp>
        <p:nvSpPr>
          <p:cNvPr name="TextBox 4" id="4"/>
          <p:cNvSpPr txBox="true"/>
          <p:nvPr/>
        </p:nvSpPr>
        <p:spPr>
          <a:xfrm rot="0">
            <a:off x="580760" y="642493"/>
            <a:ext cx="10637528" cy="734314"/>
          </a:xfrm>
          <a:prstGeom prst="rect">
            <a:avLst/>
          </a:prstGeom>
        </p:spPr>
        <p:txBody>
          <a:bodyPr anchor="t" rtlCol="false" tIns="0" lIns="0" bIns="0" rIns="0">
            <a:spAutoFit/>
          </a:bodyPr>
          <a:lstStyle/>
          <a:p>
            <a:pPr algn="l">
              <a:lnSpc>
                <a:spcPts val="5888"/>
              </a:lnSpc>
            </a:pPr>
            <a:r>
              <a:rPr lang="en-US" b="true" sz="4600" spc="492">
                <a:solidFill>
                  <a:srgbClr val="995AFF"/>
                </a:solidFill>
                <a:latin typeface="Inter Bold"/>
                <a:ea typeface="Inter Bold"/>
                <a:cs typeface="Inter Bold"/>
                <a:sym typeface="Inter Bold"/>
              </a:rPr>
              <a:t>TABLE OF CONTENTS</a:t>
            </a:r>
          </a:p>
        </p:txBody>
      </p:sp>
      <p:sp>
        <p:nvSpPr>
          <p:cNvPr name="TextBox 5" id="5"/>
          <p:cNvSpPr txBox="true"/>
          <p:nvPr/>
        </p:nvSpPr>
        <p:spPr>
          <a:xfrm rot="0">
            <a:off x="580760" y="1633227"/>
            <a:ext cx="4986325" cy="6696971"/>
          </a:xfrm>
          <a:prstGeom prst="rect">
            <a:avLst/>
          </a:prstGeom>
        </p:spPr>
        <p:txBody>
          <a:bodyPr anchor="t" rtlCol="false" tIns="0" lIns="0" bIns="0" rIns="0">
            <a:spAutoFit/>
          </a:bodyPr>
          <a:lstStyle/>
          <a:p>
            <a:pPr algn="l" marL="669281" indent="-334641" lvl="1">
              <a:lnSpc>
                <a:spcPts val="7687"/>
              </a:lnSpc>
              <a:buAutoNum type="arabicPeriod" startAt="1"/>
            </a:pPr>
            <a:r>
              <a:rPr lang="en-US" sz="3099" spc="142">
                <a:solidFill>
                  <a:srgbClr val="FFFFFF"/>
                </a:solidFill>
                <a:latin typeface="Ubuntu"/>
                <a:ea typeface="Ubuntu"/>
                <a:cs typeface="Ubuntu"/>
                <a:sym typeface="Ubuntu"/>
              </a:rPr>
              <a:t>Introduction</a:t>
            </a:r>
          </a:p>
          <a:p>
            <a:pPr algn="l" marL="669281" indent="-334641" lvl="1">
              <a:lnSpc>
                <a:spcPts val="7687"/>
              </a:lnSpc>
              <a:buAutoNum type="arabicPeriod" startAt="1"/>
            </a:pPr>
            <a:r>
              <a:rPr lang="en-US" sz="3099" spc="142">
                <a:solidFill>
                  <a:srgbClr val="FFFFFF"/>
                </a:solidFill>
                <a:latin typeface="Ubuntu"/>
                <a:ea typeface="Ubuntu"/>
                <a:cs typeface="Ubuntu"/>
                <a:sym typeface="Ubuntu"/>
              </a:rPr>
              <a:t>Hypothesis</a:t>
            </a:r>
          </a:p>
          <a:p>
            <a:pPr algn="l" marL="669281" indent="-334641" lvl="1">
              <a:lnSpc>
                <a:spcPts val="7687"/>
              </a:lnSpc>
              <a:buAutoNum type="arabicPeriod" startAt="1"/>
            </a:pPr>
            <a:r>
              <a:rPr lang="en-US" sz="3099" spc="142">
                <a:solidFill>
                  <a:srgbClr val="FFFFFF"/>
                </a:solidFill>
                <a:latin typeface="Ubuntu"/>
                <a:ea typeface="Ubuntu"/>
                <a:cs typeface="Ubuntu"/>
                <a:sym typeface="Ubuntu"/>
              </a:rPr>
              <a:t>Methodology</a:t>
            </a:r>
          </a:p>
          <a:p>
            <a:pPr algn="l" marL="669281" indent="-334641" lvl="1">
              <a:lnSpc>
                <a:spcPts val="7687"/>
              </a:lnSpc>
              <a:buAutoNum type="arabicPeriod" startAt="1"/>
            </a:pPr>
            <a:r>
              <a:rPr lang="en-US" sz="3099" spc="142">
                <a:solidFill>
                  <a:srgbClr val="FFFFFF"/>
                </a:solidFill>
                <a:latin typeface="Ubuntu"/>
                <a:ea typeface="Ubuntu"/>
                <a:cs typeface="Ubuntu"/>
                <a:sym typeface="Ubuntu"/>
              </a:rPr>
              <a:t>Dataset 1-3</a:t>
            </a:r>
          </a:p>
          <a:p>
            <a:pPr algn="l" marL="669281" indent="-334641" lvl="1">
              <a:lnSpc>
                <a:spcPts val="7687"/>
              </a:lnSpc>
              <a:buAutoNum type="arabicPeriod" startAt="1"/>
            </a:pPr>
            <a:r>
              <a:rPr lang="en-US" sz="3099" spc="142">
                <a:solidFill>
                  <a:srgbClr val="FFFFFF"/>
                </a:solidFill>
                <a:latin typeface="Ubuntu"/>
                <a:ea typeface="Ubuntu"/>
                <a:cs typeface="Ubuntu"/>
                <a:sym typeface="Ubuntu"/>
              </a:rPr>
              <a:t>Research Paper</a:t>
            </a:r>
          </a:p>
          <a:p>
            <a:pPr algn="l" marL="669281" indent="-334641" lvl="1">
              <a:lnSpc>
                <a:spcPts val="7687"/>
              </a:lnSpc>
              <a:buAutoNum type="arabicPeriod" startAt="1"/>
            </a:pPr>
            <a:r>
              <a:rPr lang="en-US" sz="3099" spc="142">
                <a:solidFill>
                  <a:srgbClr val="FFFFFF"/>
                </a:solidFill>
                <a:latin typeface="Ubuntu"/>
                <a:ea typeface="Ubuntu"/>
                <a:cs typeface="Ubuntu"/>
                <a:sym typeface="Ubuntu"/>
              </a:rPr>
              <a:t>Dataset 4</a:t>
            </a:r>
          </a:p>
          <a:p>
            <a:pPr algn="l" marL="669281" indent="-334641" lvl="1">
              <a:lnSpc>
                <a:spcPts val="7687"/>
              </a:lnSpc>
              <a:buAutoNum type="arabicPeriod" startAt="1"/>
            </a:pPr>
            <a:r>
              <a:rPr lang="en-US" sz="3099" spc="142">
                <a:solidFill>
                  <a:srgbClr val="FFFFFF"/>
                </a:solidFill>
                <a:latin typeface="Ubuntu"/>
                <a:ea typeface="Ubuntu"/>
                <a:cs typeface="Ubuntu"/>
                <a:sym typeface="Ubuntu"/>
              </a:rPr>
              <a:t>Conclusion</a:t>
            </a:r>
          </a:p>
        </p:txBody>
      </p:sp>
      <p:sp>
        <p:nvSpPr>
          <p:cNvPr name="Freeform 6" id="6"/>
          <p:cNvSpPr/>
          <p:nvPr/>
        </p:nvSpPr>
        <p:spPr>
          <a:xfrm flipH="false" flipV="false" rot="0">
            <a:off x="9854116" y="1637181"/>
            <a:ext cx="6110515" cy="8060664"/>
          </a:xfrm>
          <a:custGeom>
            <a:avLst/>
            <a:gdLst/>
            <a:ahLst/>
            <a:cxnLst/>
            <a:rect r="r" b="b" t="t" l="l"/>
            <a:pathLst>
              <a:path h="8060664" w="6110515">
                <a:moveTo>
                  <a:pt x="0" y="0"/>
                </a:moveTo>
                <a:lnTo>
                  <a:pt x="6110514" y="0"/>
                </a:lnTo>
                <a:lnTo>
                  <a:pt x="6110514" y="8060663"/>
                </a:lnTo>
                <a:lnTo>
                  <a:pt x="0" y="8060663"/>
                </a:lnTo>
                <a:lnTo>
                  <a:pt x="0" y="0"/>
                </a:lnTo>
                <a:close/>
              </a:path>
            </a:pathLst>
          </a:custGeom>
          <a:blipFill>
            <a:blip r:embed="rId4"/>
            <a:stretch>
              <a:fillRect l="-97717"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886435" cy="10287000"/>
          </a:xfrm>
          <a:custGeom>
            <a:avLst/>
            <a:gdLst/>
            <a:ahLst/>
            <a:cxnLst/>
            <a:rect r="r" b="b" t="t" l="l"/>
            <a:pathLst>
              <a:path h="10287000" w="12886435">
                <a:moveTo>
                  <a:pt x="0" y="0"/>
                </a:moveTo>
                <a:lnTo>
                  <a:pt x="12886435" y="0"/>
                </a:lnTo>
                <a:lnTo>
                  <a:pt x="12886435" y="10287000"/>
                </a:lnTo>
                <a:lnTo>
                  <a:pt x="0" y="10287000"/>
                </a:lnTo>
                <a:lnTo>
                  <a:pt x="0" y="0"/>
                </a:lnTo>
                <a:close/>
              </a:path>
            </a:pathLst>
          </a:custGeom>
          <a:blipFill>
            <a:blip r:embed="rId2"/>
            <a:stretch>
              <a:fillRect l="0" t="-264" r="0" b="-264"/>
            </a:stretch>
          </a:blipFill>
        </p:spPr>
      </p:sp>
      <p:sp>
        <p:nvSpPr>
          <p:cNvPr name="Freeform 3" id="3"/>
          <p:cNvSpPr/>
          <p:nvPr/>
        </p:nvSpPr>
        <p:spPr>
          <a:xfrm flipH="false" flipV="false" rot="0">
            <a:off x="12886435" y="0"/>
            <a:ext cx="5401565" cy="10287000"/>
          </a:xfrm>
          <a:custGeom>
            <a:avLst/>
            <a:gdLst/>
            <a:ahLst/>
            <a:cxnLst/>
            <a:rect r="r" b="b" t="t" l="l"/>
            <a:pathLst>
              <a:path h="10287000" w="5401565">
                <a:moveTo>
                  <a:pt x="0" y="0"/>
                </a:moveTo>
                <a:lnTo>
                  <a:pt x="5401565" y="0"/>
                </a:lnTo>
                <a:lnTo>
                  <a:pt x="5401565" y="10287000"/>
                </a:lnTo>
                <a:lnTo>
                  <a:pt x="0" y="10287000"/>
                </a:lnTo>
                <a:lnTo>
                  <a:pt x="0" y="0"/>
                </a:lnTo>
                <a:close/>
              </a:path>
            </a:pathLst>
          </a:custGeom>
          <a:blipFill>
            <a:blip r:embed="rId3"/>
            <a:stretch>
              <a:fillRect l="0" t="-8" r="0" b="-8"/>
            </a:stretch>
          </a:blipFill>
        </p:spPr>
      </p:sp>
      <p:sp>
        <p:nvSpPr>
          <p:cNvPr name="Freeform 4" id="4"/>
          <p:cNvSpPr/>
          <p:nvPr/>
        </p:nvSpPr>
        <p:spPr>
          <a:xfrm flipH="false" flipV="false" rot="0">
            <a:off x="12154756" y="514350"/>
            <a:ext cx="5948911" cy="9258300"/>
          </a:xfrm>
          <a:custGeom>
            <a:avLst/>
            <a:gdLst/>
            <a:ahLst/>
            <a:cxnLst/>
            <a:rect r="r" b="b" t="t" l="l"/>
            <a:pathLst>
              <a:path h="9258300" w="5948911">
                <a:moveTo>
                  <a:pt x="0" y="0"/>
                </a:moveTo>
                <a:lnTo>
                  <a:pt x="5948910" y="0"/>
                </a:lnTo>
                <a:lnTo>
                  <a:pt x="5948910" y="9258300"/>
                </a:lnTo>
                <a:lnTo>
                  <a:pt x="0" y="9258300"/>
                </a:lnTo>
                <a:lnTo>
                  <a:pt x="0" y="0"/>
                </a:lnTo>
                <a:close/>
              </a:path>
            </a:pathLst>
          </a:custGeom>
          <a:blipFill>
            <a:blip r:embed="rId4"/>
            <a:stretch>
              <a:fillRect l="-12297" t="0" r="-12297" b="0"/>
            </a:stretch>
          </a:blipFill>
        </p:spPr>
      </p:sp>
      <p:sp>
        <p:nvSpPr>
          <p:cNvPr name="TextBox 5" id="5"/>
          <p:cNvSpPr txBox="true"/>
          <p:nvPr/>
        </p:nvSpPr>
        <p:spPr>
          <a:xfrm rot="0">
            <a:off x="681454" y="556577"/>
            <a:ext cx="8234586" cy="887095"/>
          </a:xfrm>
          <a:prstGeom prst="rect">
            <a:avLst/>
          </a:prstGeom>
        </p:spPr>
        <p:txBody>
          <a:bodyPr anchor="t" rtlCol="false" tIns="0" lIns="0" bIns="0" rIns="0">
            <a:spAutoFit/>
          </a:bodyPr>
          <a:lstStyle/>
          <a:p>
            <a:pPr algn="l">
              <a:lnSpc>
                <a:spcPts val="7039"/>
              </a:lnSpc>
            </a:pPr>
            <a:r>
              <a:rPr lang="en-US" sz="5499" spc="588">
                <a:solidFill>
                  <a:srgbClr val="995AFF"/>
                </a:solidFill>
                <a:latin typeface="Inter"/>
                <a:ea typeface="Inter"/>
                <a:cs typeface="Inter"/>
                <a:sym typeface="Inter"/>
              </a:rPr>
              <a:t>INTRODUCTION</a:t>
            </a:r>
          </a:p>
        </p:txBody>
      </p:sp>
      <p:sp>
        <p:nvSpPr>
          <p:cNvPr name="TextBox 6" id="6"/>
          <p:cNvSpPr txBox="true"/>
          <p:nvPr/>
        </p:nvSpPr>
        <p:spPr>
          <a:xfrm rot="0">
            <a:off x="431851" y="2146385"/>
            <a:ext cx="11110550" cy="7510813"/>
          </a:xfrm>
          <a:prstGeom prst="rect">
            <a:avLst/>
          </a:prstGeom>
        </p:spPr>
        <p:txBody>
          <a:bodyPr anchor="t" rtlCol="false" tIns="0" lIns="0" bIns="0" rIns="0">
            <a:spAutoFit/>
          </a:bodyPr>
          <a:lstStyle/>
          <a:p>
            <a:pPr algn="just" marL="569793" indent="-284897" lvl="1">
              <a:lnSpc>
                <a:spcPts val="3351"/>
              </a:lnSpc>
              <a:buFont typeface="Arial"/>
              <a:buChar char="•"/>
            </a:pPr>
            <a:r>
              <a:rPr lang="en-US" sz="2639" i="true" spc="-68">
                <a:solidFill>
                  <a:srgbClr val="FFFFFF"/>
                </a:solidFill>
                <a:latin typeface="Canva Sans Italics"/>
                <a:ea typeface="Canva Sans Italics"/>
                <a:cs typeface="Canva Sans Italics"/>
                <a:sym typeface="Canva Sans Italics"/>
              </a:rPr>
              <a:t>How much does your education really impact your career?</a:t>
            </a:r>
          </a:p>
          <a:p>
            <a:pPr algn="just">
              <a:lnSpc>
                <a:spcPts val="3351"/>
              </a:lnSpc>
            </a:pPr>
            <a:r>
              <a:rPr lang="en-US" sz="2639" i="true" spc="-68">
                <a:solidFill>
                  <a:srgbClr val="FFFFFF"/>
                </a:solidFill>
                <a:latin typeface="Canva Sans Italics"/>
                <a:ea typeface="Canva Sans Italics"/>
                <a:cs typeface="Canva Sans Italics"/>
                <a:sym typeface="Canva Sans Italics"/>
              </a:rPr>
              <a:t> </a:t>
            </a:r>
          </a:p>
          <a:p>
            <a:pPr algn="just" marL="569793" indent="-284897" lvl="1">
              <a:lnSpc>
                <a:spcPts val="3351"/>
              </a:lnSpc>
              <a:buFont typeface="Arial"/>
              <a:buChar char="•"/>
            </a:pPr>
            <a:r>
              <a:rPr lang="en-US" sz="2639" i="true" spc="-68">
                <a:solidFill>
                  <a:srgbClr val="FFFFFF"/>
                </a:solidFill>
                <a:latin typeface="Canva Sans Italics"/>
                <a:ea typeface="Canva Sans Italics"/>
                <a:cs typeface="Canva Sans Italics"/>
                <a:sym typeface="Canva Sans Italics"/>
              </a:rPr>
              <a:t>Does a top university guarantee a higher salary? </a:t>
            </a:r>
          </a:p>
          <a:p>
            <a:pPr algn="just">
              <a:lnSpc>
                <a:spcPts val="3351"/>
              </a:lnSpc>
            </a:pPr>
          </a:p>
          <a:p>
            <a:pPr algn="just" marL="569793" indent="-284897" lvl="1">
              <a:lnSpc>
                <a:spcPts val="3351"/>
              </a:lnSpc>
              <a:buFont typeface="Arial"/>
              <a:buChar char="•"/>
            </a:pPr>
            <a:r>
              <a:rPr lang="en-US" sz="2639" i="true" spc="-68">
                <a:solidFill>
                  <a:srgbClr val="FFFFFF"/>
                </a:solidFill>
                <a:latin typeface="Canva Sans Italics"/>
                <a:ea typeface="Canva Sans Italics"/>
                <a:cs typeface="Canva Sans Italics"/>
                <a:sym typeface="Canva Sans Italics"/>
              </a:rPr>
              <a:t>Do internships and networking play a bigger role than GPA? </a:t>
            </a:r>
          </a:p>
          <a:p>
            <a:pPr algn="just">
              <a:lnSpc>
                <a:spcPts val="3351"/>
              </a:lnSpc>
            </a:pPr>
          </a:p>
          <a:p>
            <a:pPr algn="l">
              <a:lnSpc>
                <a:spcPts val="2843"/>
              </a:lnSpc>
            </a:pPr>
          </a:p>
          <a:p>
            <a:pPr algn="l">
              <a:lnSpc>
                <a:spcPts val="2843"/>
              </a:lnSpc>
            </a:pPr>
            <a:r>
              <a:rPr lang="en-US" sz="2239" spc="-58">
                <a:solidFill>
                  <a:srgbClr val="FFFFFF"/>
                </a:solidFill>
                <a:latin typeface="Canva Sans"/>
                <a:ea typeface="Canva Sans"/>
                <a:cs typeface="Canva Sans"/>
                <a:sym typeface="Canva Sans"/>
              </a:rPr>
              <a:t>These are some major questions we ask ourselves before pursuing a major or career.</a:t>
            </a:r>
          </a:p>
          <a:p>
            <a:pPr algn="l">
              <a:lnSpc>
                <a:spcPts val="2843"/>
              </a:lnSpc>
            </a:pPr>
          </a:p>
          <a:p>
            <a:pPr algn="l">
              <a:lnSpc>
                <a:spcPts val="2843"/>
              </a:lnSpc>
            </a:pPr>
            <a:r>
              <a:rPr lang="en-US" sz="2239" spc="-58">
                <a:solidFill>
                  <a:srgbClr val="FFFFFF"/>
                </a:solidFill>
                <a:latin typeface="Canva Sans"/>
                <a:ea typeface="Canva Sans"/>
                <a:cs typeface="Canva Sans"/>
                <a:sym typeface="Canva Sans"/>
              </a:rPr>
              <a:t>In this analysis, we dive into four datasets to uncover the real factors that shape career outcomes in the U.S. job market. We’ll explore how various factors such as university rankings, field of study, location, and majors etc. influence salaries, promotions, and work-life balance etc in the US. Plus, we’d also like to find out if these discoveries are limited to the U.S job market or does it behave the same way in other major economies such as UK by analyzing a job market dataset from the UK.</a:t>
            </a:r>
          </a:p>
          <a:p>
            <a:pPr algn="l">
              <a:lnSpc>
                <a:spcPts val="2843"/>
              </a:lnSpc>
            </a:pPr>
          </a:p>
          <a:p>
            <a:pPr algn="l">
              <a:lnSpc>
                <a:spcPts val="2843"/>
              </a:lnSpc>
            </a:pPr>
            <a:r>
              <a:rPr lang="en-US" sz="2239" spc="-58">
                <a:solidFill>
                  <a:srgbClr val="995AFF"/>
                </a:solidFill>
                <a:latin typeface="Canva Sans"/>
                <a:ea typeface="Canva Sans"/>
                <a:cs typeface="Canva Sans"/>
                <a:sym typeface="Canva Sans"/>
              </a:rPr>
              <a:t>Through interactive and insightful visualizations, this project will provide a highly detailed data-driven perspective on how education impact career success and how these factors differ across two major economies.</a:t>
            </a:r>
          </a:p>
          <a:p>
            <a:pPr algn="l">
              <a:lnSpc>
                <a:spcPts val="3351"/>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sp>
        <p:nvSpPr>
          <p:cNvPr name="Freeform 2" id="2"/>
          <p:cNvSpPr/>
          <p:nvPr/>
        </p:nvSpPr>
        <p:spPr>
          <a:xfrm flipH="false" flipV="false" rot="0">
            <a:off x="-451179" y="0"/>
            <a:ext cx="18904078" cy="10287000"/>
          </a:xfrm>
          <a:custGeom>
            <a:avLst/>
            <a:gdLst/>
            <a:ahLst/>
            <a:cxnLst/>
            <a:rect r="r" b="b" t="t" l="l"/>
            <a:pathLst>
              <a:path h="10287000" w="18904078">
                <a:moveTo>
                  <a:pt x="0" y="0"/>
                </a:moveTo>
                <a:lnTo>
                  <a:pt x="18904077" y="0"/>
                </a:lnTo>
                <a:lnTo>
                  <a:pt x="18904077" y="10287000"/>
                </a:lnTo>
                <a:lnTo>
                  <a:pt x="0" y="10287000"/>
                </a:lnTo>
                <a:lnTo>
                  <a:pt x="0" y="0"/>
                </a:lnTo>
                <a:close/>
              </a:path>
            </a:pathLst>
          </a:custGeom>
          <a:blipFill>
            <a:blip r:embed="rId2"/>
            <a:stretch>
              <a:fillRect l="0" t="-16653" r="0" b="-16653"/>
            </a:stretch>
          </a:blipFill>
        </p:spPr>
      </p:sp>
      <p:sp>
        <p:nvSpPr>
          <p:cNvPr name="TextBox 3" id="3"/>
          <p:cNvSpPr txBox="true"/>
          <p:nvPr/>
        </p:nvSpPr>
        <p:spPr>
          <a:xfrm rot="0">
            <a:off x="3346232" y="2607663"/>
            <a:ext cx="11057930" cy="1017782"/>
          </a:xfrm>
          <a:prstGeom prst="rect">
            <a:avLst/>
          </a:prstGeom>
        </p:spPr>
        <p:txBody>
          <a:bodyPr anchor="t" rtlCol="false" tIns="0" lIns="0" bIns="0" rIns="0">
            <a:spAutoFit/>
          </a:bodyPr>
          <a:lstStyle/>
          <a:p>
            <a:pPr algn="ctr">
              <a:lnSpc>
                <a:spcPts val="8455"/>
              </a:lnSpc>
              <a:spcBef>
                <a:spcPct val="0"/>
              </a:spcBef>
            </a:pPr>
            <a:r>
              <a:rPr lang="en-US" b="true" sz="5599" spc="358">
                <a:solidFill>
                  <a:srgbClr val="995AFF"/>
                </a:solidFill>
                <a:latin typeface="Inter Bold"/>
                <a:ea typeface="Inter Bold"/>
                <a:cs typeface="Inter Bold"/>
                <a:sym typeface="Inter Bold"/>
              </a:rPr>
              <a:t>WHAT IS OUR HYPOTHESIS?</a:t>
            </a:r>
          </a:p>
        </p:txBody>
      </p:sp>
      <p:sp>
        <p:nvSpPr>
          <p:cNvPr name="TextBox 4" id="4"/>
          <p:cNvSpPr txBox="true"/>
          <p:nvPr/>
        </p:nvSpPr>
        <p:spPr>
          <a:xfrm rot="0">
            <a:off x="2496033" y="4281932"/>
            <a:ext cx="13295934" cy="1656462"/>
          </a:xfrm>
          <a:prstGeom prst="rect">
            <a:avLst/>
          </a:prstGeom>
        </p:spPr>
        <p:txBody>
          <a:bodyPr anchor="t" rtlCol="false" tIns="0" lIns="0" bIns="0" rIns="0">
            <a:spAutoFit/>
          </a:bodyPr>
          <a:lstStyle/>
          <a:p>
            <a:pPr algn="ctr">
              <a:lnSpc>
                <a:spcPts val="3321"/>
              </a:lnSpc>
              <a:spcBef>
                <a:spcPct val="0"/>
              </a:spcBef>
            </a:pPr>
            <a:r>
              <a:rPr lang="en-US" sz="2199" i="true" spc="140">
                <a:solidFill>
                  <a:srgbClr val="FFFFFF"/>
                </a:solidFill>
                <a:latin typeface="Canva Sans Italics"/>
                <a:ea typeface="Canva Sans Italics"/>
                <a:cs typeface="Canva Sans Italics"/>
                <a:sym typeface="Canva Sans Italics"/>
              </a:rPr>
              <a:t>Graduates from highly ranked institutions typically start off with higher starting salaries, however this benefit is not just influenced by university ranking alone, but also by few other factors such as geographic location, field of study, internships, job satisfaction, certifications and networking.</a:t>
            </a:r>
          </a:p>
        </p:txBody>
      </p:sp>
      <p:sp>
        <p:nvSpPr>
          <p:cNvPr name="AutoShape 5" id="5"/>
          <p:cNvSpPr/>
          <p:nvPr/>
        </p:nvSpPr>
        <p:spPr>
          <a:xfrm>
            <a:off x="3346232" y="3987026"/>
            <a:ext cx="11057930" cy="0"/>
          </a:xfrm>
          <a:prstGeom prst="line">
            <a:avLst/>
          </a:prstGeom>
          <a:ln cap="flat" w="28575">
            <a:solidFill>
              <a:srgbClr val="FFFFFF"/>
            </a:solidFill>
            <a:prstDash val="solid"/>
            <a:headEnd type="none" len="sm" w="sm"/>
            <a:tailEnd type="none" len="sm" w="sm"/>
          </a:ln>
        </p:spPr>
      </p:sp>
      <p:sp>
        <p:nvSpPr>
          <p:cNvPr name="Freeform 6" id="6"/>
          <p:cNvSpPr/>
          <p:nvPr/>
        </p:nvSpPr>
        <p:spPr>
          <a:xfrm flipH="false" flipV="false" rot="0">
            <a:off x="-1766725" y="6130399"/>
            <a:ext cx="7153125" cy="6255802"/>
          </a:xfrm>
          <a:custGeom>
            <a:avLst/>
            <a:gdLst/>
            <a:ahLst/>
            <a:cxnLst/>
            <a:rect r="r" b="b" t="t" l="l"/>
            <a:pathLst>
              <a:path h="6255802" w="7153125">
                <a:moveTo>
                  <a:pt x="0" y="0"/>
                </a:moveTo>
                <a:lnTo>
                  <a:pt x="7153125" y="0"/>
                </a:lnTo>
                <a:lnTo>
                  <a:pt x="7153125" y="6255802"/>
                </a:lnTo>
                <a:lnTo>
                  <a:pt x="0" y="6255802"/>
                </a:lnTo>
                <a:lnTo>
                  <a:pt x="0" y="0"/>
                </a:lnTo>
                <a:close/>
              </a:path>
            </a:pathLst>
          </a:custGeom>
          <a:blipFill>
            <a:blip r:embed="rId3"/>
            <a:stretch>
              <a:fillRect l="0" t="0" r="0" b="0"/>
            </a:stretch>
          </a:blipFill>
        </p:spPr>
      </p:sp>
      <p:sp>
        <p:nvSpPr>
          <p:cNvPr name="Freeform 7" id="7"/>
          <p:cNvSpPr/>
          <p:nvPr/>
        </p:nvSpPr>
        <p:spPr>
          <a:xfrm flipH="false" flipV="false" rot="0">
            <a:off x="14404161" y="-290381"/>
            <a:ext cx="4290996" cy="3752712"/>
          </a:xfrm>
          <a:custGeom>
            <a:avLst/>
            <a:gdLst/>
            <a:ahLst/>
            <a:cxnLst/>
            <a:rect r="r" b="b" t="t" l="l"/>
            <a:pathLst>
              <a:path h="3752712" w="4290996">
                <a:moveTo>
                  <a:pt x="0" y="0"/>
                </a:moveTo>
                <a:lnTo>
                  <a:pt x="4290996" y="0"/>
                </a:lnTo>
                <a:lnTo>
                  <a:pt x="4290996" y="3752712"/>
                </a:lnTo>
                <a:lnTo>
                  <a:pt x="0" y="3752712"/>
                </a:lnTo>
                <a:lnTo>
                  <a:pt x="0" y="0"/>
                </a:lnTo>
                <a:close/>
              </a:path>
            </a:pathLst>
          </a:custGeom>
          <a:blipFill>
            <a:blip r:embed="rId3"/>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9840" t="0" r="-9840" b="0"/>
            </a:stretch>
          </a:blipFill>
        </p:spPr>
      </p:sp>
      <p:sp>
        <p:nvSpPr>
          <p:cNvPr name="AutoShape 3" id="3"/>
          <p:cNvSpPr/>
          <p:nvPr/>
        </p:nvSpPr>
        <p:spPr>
          <a:xfrm flipV="true">
            <a:off x="9283944" y="2001721"/>
            <a:ext cx="0" cy="925648"/>
          </a:xfrm>
          <a:prstGeom prst="line">
            <a:avLst/>
          </a:prstGeom>
          <a:ln cap="rnd" w="38100">
            <a:solidFill>
              <a:srgbClr val="FFFFFF"/>
            </a:solidFill>
            <a:prstDash val="sysDot"/>
            <a:headEnd type="none" len="sm" w="sm"/>
            <a:tailEnd type="none" len="sm" w="sm"/>
          </a:ln>
        </p:spPr>
      </p:sp>
      <p:sp>
        <p:nvSpPr>
          <p:cNvPr name="AutoShape 4" id="4"/>
          <p:cNvSpPr/>
          <p:nvPr/>
        </p:nvSpPr>
        <p:spPr>
          <a:xfrm flipV="true">
            <a:off x="9302994" y="4070665"/>
            <a:ext cx="0" cy="487267"/>
          </a:xfrm>
          <a:prstGeom prst="line">
            <a:avLst/>
          </a:prstGeom>
          <a:ln cap="rnd" w="38100">
            <a:solidFill>
              <a:srgbClr val="FFFFFF"/>
            </a:solidFill>
            <a:prstDash val="sysDot"/>
            <a:headEnd type="none" len="sm" w="sm"/>
            <a:tailEnd type="none" len="sm" w="sm"/>
          </a:ln>
        </p:spPr>
      </p:sp>
      <p:sp>
        <p:nvSpPr>
          <p:cNvPr name="AutoShape 5" id="5"/>
          <p:cNvSpPr/>
          <p:nvPr/>
        </p:nvSpPr>
        <p:spPr>
          <a:xfrm rot="0">
            <a:off x="1144417" y="6871555"/>
            <a:ext cx="3265220" cy="0"/>
          </a:xfrm>
          <a:prstGeom prst="line">
            <a:avLst/>
          </a:prstGeom>
          <a:ln cap="flat" w="19050">
            <a:solidFill>
              <a:srgbClr val="995AFF"/>
            </a:solidFill>
            <a:prstDash val="solid"/>
            <a:headEnd type="none" len="sm" w="sm"/>
            <a:tailEnd type="none" len="sm" w="sm"/>
          </a:ln>
        </p:spPr>
      </p:sp>
      <p:sp>
        <p:nvSpPr>
          <p:cNvPr name="AutoShape 6" id="6"/>
          <p:cNvSpPr/>
          <p:nvPr/>
        </p:nvSpPr>
        <p:spPr>
          <a:xfrm>
            <a:off x="1144417" y="7990978"/>
            <a:ext cx="3265220" cy="0"/>
          </a:xfrm>
          <a:prstGeom prst="line">
            <a:avLst/>
          </a:prstGeom>
          <a:ln cap="flat" w="19050">
            <a:solidFill>
              <a:srgbClr val="995AFF"/>
            </a:solidFill>
            <a:prstDash val="solid"/>
            <a:headEnd type="none" len="sm" w="sm"/>
            <a:tailEnd type="none" len="sm" w="sm"/>
          </a:ln>
        </p:spPr>
      </p:sp>
      <p:sp>
        <p:nvSpPr>
          <p:cNvPr name="Freeform 7" id="7"/>
          <p:cNvSpPr/>
          <p:nvPr/>
        </p:nvSpPr>
        <p:spPr>
          <a:xfrm flipH="false" flipV="false" rot="0">
            <a:off x="8780517" y="719568"/>
            <a:ext cx="1044955" cy="1282153"/>
          </a:xfrm>
          <a:custGeom>
            <a:avLst/>
            <a:gdLst/>
            <a:ahLst/>
            <a:cxnLst/>
            <a:rect r="r" b="b" t="t" l="l"/>
            <a:pathLst>
              <a:path h="1282153" w="1044955">
                <a:moveTo>
                  <a:pt x="0" y="0"/>
                </a:moveTo>
                <a:lnTo>
                  <a:pt x="1044955" y="0"/>
                </a:lnTo>
                <a:lnTo>
                  <a:pt x="1044955" y="1282153"/>
                </a:lnTo>
                <a:lnTo>
                  <a:pt x="0" y="12821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8944125" y="3023054"/>
            <a:ext cx="679638" cy="1047611"/>
          </a:xfrm>
          <a:custGeom>
            <a:avLst/>
            <a:gdLst/>
            <a:ahLst/>
            <a:cxnLst/>
            <a:rect r="r" b="b" t="t" l="l"/>
            <a:pathLst>
              <a:path h="1047611" w="679638">
                <a:moveTo>
                  <a:pt x="0" y="0"/>
                </a:moveTo>
                <a:lnTo>
                  <a:pt x="679638" y="0"/>
                </a:lnTo>
                <a:lnTo>
                  <a:pt x="679638" y="1047611"/>
                </a:lnTo>
                <a:lnTo>
                  <a:pt x="0" y="10476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9" id="9"/>
          <p:cNvSpPr/>
          <p:nvPr/>
        </p:nvSpPr>
        <p:spPr>
          <a:xfrm flipV="true">
            <a:off x="9322044" y="5700794"/>
            <a:ext cx="0" cy="467142"/>
          </a:xfrm>
          <a:prstGeom prst="line">
            <a:avLst/>
          </a:prstGeom>
          <a:ln cap="rnd" w="38100">
            <a:solidFill>
              <a:srgbClr val="FFFFFF"/>
            </a:solidFill>
            <a:prstDash val="sysDot"/>
            <a:headEnd type="none" len="sm" w="sm"/>
            <a:tailEnd type="none" len="sm" w="sm"/>
          </a:ln>
        </p:spPr>
      </p:sp>
      <p:sp>
        <p:nvSpPr>
          <p:cNvPr name="Freeform 10" id="10"/>
          <p:cNvSpPr/>
          <p:nvPr/>
        </p:nvSpPr>
        <p:spPr>
          <a:xfrm flipH="false" flipV="false" rot="0">
            <a:off x="8982225" y="4653182"/>
            <a:ext cx="679638" cy="1047611"/>
          </a:xfrm>
          <a:custGeom>
            <a:avLst/>
            <a:gdLst/>
            <a:ahLst/>
            <a:cxnLst/>
            <a:rect r="r" b="b" t="t" l="l"/>
            <a:pathLst>
              <a:path h="1047611" w="679638">
                <a:moveTo>
                  <a:pt x="0" y="0"/>
                </a:moveTo>
                <a:lnTo>
                  <a:pt x="679638" y="0"/>
                </a:lnTo>
                <a:lnTo>
                  <a:pt x="679638" y="1047612"/>
                </a:lnTo>
                <a:lnTo>
                  <a:pt x="0" y="10476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8982225" y="6167936"/>
            <a:ext cx="679638" cy="1047611"/>
          </a:xfrm>
          <a:custGeom>
            <a:avLst/>
            <a:gdLst/>
            <a:ahLst/>
            <a:cxnLst/>
            <a:rect r="r" b="b" t="t" l="l"/>
            <a:pathLst>
              <a:path h="1047611" w="679638">
                <a:moveTo>
                  <a:pt x="0" y="0"/>
                </a:moveTo>
                <a:lnTo>
                  <a:pt x="679638" y="0"/>
                </a:lnTo>
                <a:lnTo>
                  <a:pt x="679638" y="1047611"/>
                </a:lnTo>
                <a:lnTo>
                  <a:pt x="0" y="10476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2" id="12"/>
          <p:cNvSpPr/>
          <p:nvPr/>
        </p:nvSpPr>
        <p:spPr>
          <a:xfrm flipV="true">
            <a:off x="9341094" y="7265554"/>
            <a:ext cx="0" cy="467142"/>
          </a:xfrm>
          <a:prstGeom prst="line">
            <a:avLst/>
          </a:prstGeom>
          <a:ln cap="rnd" w="38100">
            <a:solidFill>
              <a:srgbClr val="FFFFFF"/>
            </a:solidFill>
            <a:prstDash val="sysDot"/>
            <a:headEnd type="none" len="sm" w="sm"/>
            <a:tailEnd type="none" len="sm" w="sm"/>
          </a:ln>
        </p:spPr>
      </p:sp>
      <p:sp>
        <p:nvSpPr>
          <p:cNvPr name="Freeform 13" id="13"/>
          <p:cNvSpPr/>
          <p:nvPr/>
        </p:nvSpPr>
        <p:spPr>
          <a:xfrm flipH="false" flipV="false" rot="0">
            <a:off x="9020325" y="9162358"/>
            <a:ext cx="679638" cy="1047611"/>
          </a:xfrm>
          <a:custGeom>
            <a:avLst/>
            <a:gdLst/>
            <a:ahLst/>
            <a:cxnLst/>
            <a:rect r="r" b="b" t="t" l="l"/>
            <a:pathLst>
              <a:path h="1047611" w="679638">
                <a:moveTo>
                  <a:pt x="0" y="0"/>
                </a:moveTo>
                <a:lnTo>
                  <a:pt x="679638" y="0"/>
                </a:lnTo>
                <a:lnTo>
                  <a:pt x="679638" y="1047612"/>
                </a:lnTo>
                <a:lnTo>
                  <a:pt x="0" y="10476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6860057" y="8825313"/>
            <a:ext cx="1103906" cy="1208105"/>
          </a:xfrm>
          <a:custGeom>
            <a:avLst/>
            <a:gdLst/>
            <a:ahLst/>
            <a:cxnLst/>
            <a:rect r="r" b="b" t="t" l="l"/>
            <a:pathLst>
              <a:path h="1208105" w="1103906">
                <a:moveTo>
                  <a:pt x="0" y="0"/>
                </a:moveTo>
                <a:lnTo>
                  <a:pt x="1103905" y="0"/>
                </a:lnTo>
                <a:lnTo>
                  <a:pt x="1103905" y="1208105"/>
                </a:lnTo>
                <a:lnTo>
                  <a:pt x="0" y="120810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9020325" y="7739422"/>
            <a:ext cx="698688" cy="696068"/>
          </a:xfrm>
          <a:custGeom>
            <a:avLst/>
            <a:gdLst/>
            <a:ahLst/>
            <a:cxnLst/>
            <a:rect r="r" b="b" t="t" l="l"/>
            <a:pathLst>
              <a:path h="696068" w="698688">
                <a:moveTo>
                  <a:pt x="0" y="0"/>
                </a:moveTo>
                <a:lnTo>
                  <a:pt x="698688" y="0"/>
                </a:lnTo>
                <a:lnTo>
                  <a:pt x="698688" y="696068"/>
                </a:lnTo>
                <a:lnTo>
                  <a:pt x="0" y="69606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6" id="16"/>
          <p:cNvSpPr txBox="true"/>
          <p:nvPr/>
        </p:nvSpPr>
        <p:spPr>
          <a:xfrm rot="0">
            <a:off x="1209213" y="1000125"/>
            <a:ext cx="7416300" cy="1092220"/>
          </a:xfrm>
          <a:prstGeom prst="rect">
            <a:avLst/>
          </a:prstGeom>
        </p:spPr>
        <p:txBody>
          <a:bodyPr anchor="t" rtlCol="false" tIns="0" lIns="0" bIns="0" rIns="0">
            <a:spAutoFit/>
          </a:bodyPr>
          <a:lstStyle/>
          <a:p>
            <a:pPr algn="l">
              <a:lnSpc>
                <a:spcPts val="8797"/>
              </a:lnSpc>
            </a:pPr>
            <a:r>
              <a:rPr lang="en-US" b="true" sz="6873" spc="735">
                <a:solidFill>
                  <a:srgbClr val="995AFF"/>
                </a:solidFill>
                <a:latin typeface="Inter Bold"/>
                <a:ea typeface="Inter Bold"/>
                <a:cs typeface="Inter Bold"/>
                <a:sym typeface="Inter Bold"/>
              </a:rPr>
              <a:t>TIMELINE</a:t>
            </a:r>
          </a:p>
        </p:txBody>
      </p:sp>
      <p:sp>
        <p:nvSpPr>
          <p:cNvPr name="TextBox 17" id="17"/>
          <p:cNvSpPr txBox="true"/>
          <p:nvPr/>
        </p:nvSpPr>
        <p:spPr>
          <a:xfrm rot="0">
            <a:off x="1209213" y="4377910"/>
            <a:ext cx="5826834" cy="749935"/>
          </a:xfrm>
          <a:prstGeom prst="rect">
            <a:avLst/>
          </a:prstGeom>
        </p:spPr>
        <p:txBody>
          <a:bodyPr anchor="t" rtlCol="false" tIns="0" lIns="0" bIns="0" rIns="0">
            <a:spAutoFit/>
          </a:bodyPr>
          <a:lstStyle/>
          <a:p>
            <a:pPr algn="l">
              <a:lnSpc>
                <a:spcPts val="3019"/>
              </a:lnSpc>
            </a:pPr>
            <a:r>
              <a:rPr lang="en-US" sz="1999" spc="91">
                <a:solidFill>
                  <a:srgbClr val="FFFFFF"/>
                </a:solidFill>
                <a:latin typeface="Canva Sans"/>
                <a:ea typeface="Canva Sans"/>
                <a:cs typeface="Canva Sans"/>
                <a:sym typeface="Canva Sans"/>
              </a:rPr>
              <a:t>A visual journey through key moments and milestones.</a:t>
            </a:r>
          </a:p>
        </p:txBody>
      </p:sp>
      <p:sp>
        <p:nvSpPr>
          <p:cNvPr name="TextBox 18" id="18"/>
          <p:cNvSpPr txBox="true"/>
          <p:nvPr/>
        </p:nvSpPr>
        <p:spPr>
          <a:xfrm rot="0">
            <a:off x="10851971" y="1027646"/>
            <a:ext cx="5192782" cy="589797"/>
          </a:xfrm>
          <a:prstGeom prst="rect">
            <a:avLst/>
          </a:prstGeom>
        </p:spPr>
        <p:txBody>
          <a:bodyPr anchor="t" rtlCol="false" tIns="0" lIns="0" bIns="0" rIns="0">
            <a:spAutoFit/>
          </a:bodyPr>
          <a:lstStyle/>
          <a:p>
            <a:pPr algn="l">
              <a:lnSpc>
                <a:spcPts val="4766"/>
              </a:lnSpc>
            </a:pPr>
            <a:r>
              <a:rPr lang="en-US" sz="3404" spc="-40">
                <a:solidFill>
                  <a:srgbClr val="FFFFFF"/>
                </a:solidFill>
                <a:latin typeface="Inter"/>
                <a:ea typeface="Inter"/>
                <a:cs typeface="Inter"/>
                <a:sym typeface="Inter"/>
              </a:rPr>
              <a:t>Brainstorm</a:t>
            </a:r>
          </a:p>
        </p:txBody>
      </p:sp>
      <p:sp>
        <p:nvSpPr>
          <p:cNvPr name="TextBox 19" id="19"/>
          <p:cNvSpPr txBox="true"/>
          <p:nvPr/>
        </p:nvSpPr>
        <p:spPr>
          <a:xfrm rot="0">
            <a:off x="1163467" y="7256029"/>
            <a:ext cx="5872581" cy="353949"/>
          </a:xfrm>
          <a:prstGeom prst="rect">
            <a:avLst/>
          </a:prstGeom>
        </p:spPr>
        <p:txBody>
          <a:bodyPr anchor="t" rtlCol="false" tIns="0" lIns="0" bIns="0" rIns="0">
            <a:spAutoFit/>
          </a:bodyPr>
          <a:lstStyle/>
          <a:p>
            <a:pPr algn="l">
              <a:lnSpc>
                <a:spcPts val="2898"/>
              </a:lnSpc>
            </a:pPr>
            <a:r>
              <a:rPr lang="en-US" sz="2300" spc="257">
                <a:solidFill>
                  <a:srgbClr val="FFFFFF"/>
                </a:solidFill>
                <a:latin typeface="Inter"/>
                <a:ea typeface="Inter"/>
                <a:cs typeface="Inter"/>
                <a:sym typeface="Inter"/>
              </a:rPr>
              <a:t>TRUST THE PROCESS</a:t>
            </a:r>
          </a:p>
        </p:txBody>
      </p:sp>
      <p:sp>
        <p:nvSpPr>
          <p:cNvPr name="TextBox 20" id="20"/>
          <p:cNvSpPr txBox="true"/>
          <p:nvPr/>
        </p:nvSpPr>
        <p:spPr>
          <a:xfrm rot="0">
            <a:off x="10851971" y="3213861"/>
            <a:ext cx="5192782" cy="589797"/>
          </a:xfrm>
          <a:prstGeom prst="rect">
            <a:avLst/>
          </a:prstGeom>
        </p:spPr>
        <p:txBody>
          <a:bodyPr anchor="t" rtlCol="false" tIns="0" lIns="0" bIns="0" rIns="0">
            <a:spAutoFit/>
          </a:bodyPr>
          <a:lstStyle/>
          <a:p>
            <a:pPr algn="l">
              <a:lnSpc>
                <a:spcPts val="4766"/>
              </a:lnSpc>
            </a:pPr>
            <a:r>
              <a:rPr lang="en-US" sz="3404" spc="-40">
                <a:solidFill>
                  <a:srgbClr val="FFFFFF"/>
                </a:solidFill>
                <a:latin typeface="Inter"/>
                <a:ea typeface="Inter"/>
                <a:cs typeface="Inter"/>
                <a:sym typeface="Inter"/>
              </a:rPr>
              <a:t>DATA SET 1</a:t>
            </a:r>
          </a:p>
        </p:txBody>
      </p:sp>
      <p:sp>
        <p:nvSpPr>
          <p:cNvPr name="TextBox 21" id="21"/>
          <p:cNvSpPr txBox="true"/>
          <p:nvPr/>
        </p:nvSpPr>
        <p:spPr>
          <a:xfrm rot="0">
            <a:off x="10851971" y="4843989"/>
            <a:ext cx="5757223" cy="589797"/>
          </a:xfrm>
          <a:prstGeom prst="rect">
            <a:avLst/>
          </a:prstGeom>
        </p:spPr>
        <p:txBody>
          <a:bodyPr anchor="t" rtlCol="false" tIns="0" lIns="0" bIns="0" rIns="0">
            <a:spAutoFit/>
          </a:bodyPr>
          <a:lstStyle/>
          <a:p>
            <a:pPr algn="l">
              <a:lnSpc>
                <a:spcPts val="4766"/>
              </a:lnSpc>
            </a:pPr>
            <a:r>
              <a:rPr lang="en-US" sz="3404" spc="-40">
                <a:solidFill>
                  <a:srgbClr val="FFFFFF"/>
                </a:solidFill>
                <a:latin typeface="Inter"/>
                <a:ea typeface="Inter"/>
                <a:cs typeface="Inter"/>
                <a:sym typeface="Inter"/>
              </a:rPr>
              <a:t>DATA SET 2 (Quantitative)</a:t>
            </a:r>
          </a:p>
        </p:txBody>
      </p:sp>
      <p:sp>
        <p:nvSpPr>
          <p:cNvPr name="TextBox 22" id="22"/>
          <p:cNvSpPr txBox="true"/>
          <p:nvPr/>
        </p:nvSpPr>
        <p:spPr>
          <a:xfrm rot="0">
            <a:off x="10851971" y="6447533"/>
            <a:ext cx="5757223" cy="589797"/>
          </a:xfrm>
          <a:prstGeom prst="rect">
            <a:avLst/>
          </a:prstGeom>
        </p:spPr>
        <p:txBody>
          <a:bodyPr anchor="t" rtlCol="false" tIns="0" lIns="0" bIns="0" rIns="0">
            <a:spAutoFit/>
          </a:bodyPr>
          <a:lstStyle/>
          <a:p>
            <a:pPr algn="l">
              <a:lnSpc>
                <a:spcPts val="4766"/>
              </a:lnSpc>
            </a:pPr>
            <a:r>
              <a:rPr lang="en-US" sz="3404" spc="-40">
                <a:solidFill>
                  <a:srgbClr val="FFFFFF"/>
                </a:solidFill>
                <a:latin typeface="Inter"/>
                <a:ea typeface="Inter"/>
                <a:cs typeface="Inter"/>
                <a:sym typeface="Inter"/>
              </a:rPr>
              <a:t>DATA SET 3 (International)</a:t>
            </a:r>
          </a:p>
        </p:txBody>
      </p:sp>
      <p:sp>
        <p:nvSpPr>
          <p:cNvPr name="TextBox 23" id="23"/>
          <p:cNvSpPr txBox="true"/>
          <p:nvPr/>
        </p:nvSpPr>
        <p:spPr>
          <a:xfrm rot="0">
            <a:off x="10851971" y="9353165"/>
            <a:ext cx="5757223" cy="589797"/>
          </a:xfrm>
          <a:prstGeom prst="rect">
            <a:avLst/>
          </a:prstGeom>
        </p:spPr>
        <p:txBody>
          <a:bodyPr anchor="t" rtlCol="false" tIns="0" lIns="0" bIns="0" rIns="0">
            <a:spAutoFit/>
          </a:bodyPr>
          <a:lstStyle/>
          <a:p>
            <a:pPr algn="l">
              <a:lnSpc>
                <a:spcPts val="4766"/>
              </a:lnSpc>
            </a:pPr>
            <a:r>
              <a:rPr lang="en-US" sz="3404" spc="-40">
                <a:solidFill>
                  <a:srgbClr val="FFFFFF"/>
                </a:solidFill>
                <a:latin typeface="Inter"/>
                <a:ea typeface="Inter"/>
                <a:cs typeface="Inter"/>
                <a:sym typeface="Inter"/>
              </a:rPr>
              <a:t>DATA SET 4 (Qualitative)</a:t>
            </a:r>
          </a:p>
        </p:txBody>
      </p:sp>
      <p:sp>
        <p:nvSpPr>
          <p:cNvPr name="TextBox 24" id="24"/>
          <p:cNvSpPr txBox="true"/>
          <p:nvPr/>
        </p:nvSpPr>
        <p:spPr>
          <a:xfrm rot="0">
            <a:off x="10851971" y="7845693"/>
            <a:ext cx="5192782" cy="589797"/>
          </a:xfrm>
          <a:prstGeom prst="rect">
            <a:avLst/>
          </a:prstGeom>
        </p:spPr>
        <p:txBody>
          <a:bodyPr anchor="t" rtlCol="false" tIns="0" lIns="0" bIns="0" rIns="0">
            <a:spAutoFit/>
          </a:bodyPr>
          <a:lstStyle/>
          <a:p>
            <a:pPr algn="l">
              <a:lnSpc>
                <a:spcPts val="4766"/>
              </a:lnSpc>
            </a:pPr>
            <a:r>
              <a:rPr lang="en-US" sz="3404" spc="-40">
                <a:solidFill>
                  <a:srgbClr val="FFFFFF"/>
                </a:solidFill>
                <a:latin typeface="Inter"/>
                <a:ea typeface="Inter"/>
                <a:cs typeface="Inter"/>
                <a:sym typeface="Inter"/>
              </a:rPr>
              <a:t>Research Paper</a:t>
            </a:r>
          </a:p>
        </p:txBody>
      </p:sp>
      <p:sp>
        <p:nvSpPr>
          <p:cNvPr name="AutoShape 25" id="25"/>
          <p:cNvSpPr/>
          <p:nvPr/>
        </p:nvSpPr>
        <p:spPr>
          <a:xfrm flipV="true">
            <a:off x="9388719" y="8515250"/>
            <a:ext cx="0" cy="467142"/>
          </a:xfrm>
          <a:prstGeom prst="line">
            <a:avLst/>
          </a:prstGeom>
          <a:ln cap="rnd" w="38100">
            <a:solidFill>
              <a:srgbClr val="FFFFFF"/>
            </a:solidFill>
            <a:prstDash val="sysDot"/>
            <a:headEnd type="none" len="sm" w="sm"/>
            <a:tailEnd type="none" len="sm" w="sm"/>
          </a:ln>
        </p:spPr>
      </p:sp>
      <p:sp>
        <p:nvSpPr>
          <p:cNvPr name="AutoShape 26" id="26"/>
          <p:cNvSpPr/>
          <p:nvPr/>
        </p:nvSpPr>
        <p:spPr>
          <a:xfrm>
            <a:off x="1209213" y="2452255"/>
            <a:ext cx="5259978" cy="0"/>
          </a:xfrm>
          <a:prstGeom prst="line">
            <a:avLst/>
          </a:prstGeom>
          <a:ln cap="flat" w="28575">
            <a:solidFill>
              <a:srgbClr val="FFFFFF"/>
            </a:solidFill>
            <a:prstDash val="solid"/>
            <a:headEnd type="none" len="sm" w="sm"/>
            <a:tailEnd type="none" len="sm" w="sm"/>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621941" y="1569605"/>
            <a:ext cx="3652515" cy="7596268"/>
            <a:chOff x="0" y="0"/>
            <a:chExt cx="4870020" cy="10128357"/>
          </a:xfrm>
        </p:grpSpPr>
        <p:sp>
          <p:nvSpPr>
            <p:cNvPr name="Freeform 4" id="4"/>
            <p:cNvSpPr/>
            <p:nvPr/>
          </p:nvSpPr>
          <p:spPr>
            <a:xfrm flipH="false" flipV="false" rot="0">
              <a:off x="0" y="0"/>
              <a:ext cx="4870020" cy="10128357"/>
            </a:xfrm>
            <a:custGeom>
              <a:avLst/>
              <a:gdLst/>
              <a:ahLst/>
              <a:cxnLst/>
              <a:rect r="r" b="b" t="t" l="l"/>
              <a:pathLst>
                <a:path h="10128357" w="4870020">
                  <a:moveTo>
                    <a:pt x="0" y="0"/>
                  </a:moveTo>
                  <a:lnTo>
                    <a:pt x="4870020" y="0"/>
                  </a:lnTo>
                  <a:lnTo>
                    <a:pt x="4870020" y="10128357"/>
                  </a:lnTo>
                  <a:lnTo>
                    <a:pt x="0" y="10128357"/>
                  </a:lnTo>
                  <a:lnTo>
                    <a:pt x="0" y="0"/>
                  </a:lnTo>
                  <a:close/>
                </a:path>
              </a:pathLst>
            </a:custGeom>
            <a:blipFill>
              <a:blip r:embed="rId3"/>
              <a:stretch>
                <a:fillRect l="-260" t="0" r="-260" b="0"/>
              </a:stretch>
            </a:blipFill>
          </p:spPr>
        </p:sp>
        <p:sp>
          <p:nvSpPr>
            <p:cNvPr name="AutoShape 5" id="5"/>
            <p:cNvSpPr/>
            <p:nvPr/>
          </p:nvSpPr>
          <p:spPr>
            <a:xfrm rot="0">
              <a:off x="32065" y="4124161"/>
              <a:ext cx="4805889" cy="0"/>
            </a:xfrm>
            <a:prstGeom prst="line">
              <a:avLst/>
            </a:prstGeom>
            <a:ln cap="flat" w="16033">
              <a:solidFill>
                <a:srgbClr val="FFFFFF"/>
              </a:solidFill>
              <a:prstDash val="solid"/>
              <a:headEnd type="none" len="sm" w="sm"/>
              <a:tailEnd type="none" len="sm" w="sm"/>
            </a:ln>
          </p:spPr>
        </p:sp>
      </p:grpSp>
      <p:sp>
        <p:nvSpPr>
          <p:cNvPr name="Freeform 6" id="6"/>
          <p:cNvSpPr/>
          <p:nvPr/>
        </p:nvSpPr>
        <p:spPr>
          <a:xfrm flipH="false" flipV="false" rot="0">
            <a:off x="5079820" y="1400645"/>
            <a:ext cx="3562221" cy="8052591"/>
          </a:xfrm>
          <a:custGeom>
            <a:avLst/>
            <a:gdLst/>
            <a:ahLst/>
            <a:cxnLst/>
            <a:rect r="r" b="b" t="t" l="l"/>
            <a:pathLst>
              <a:path h="8052591" w="3562221">
                <a:moveTo>
                  <a:pt x="0" y="0"/>
                </a:moveTo>
                <a:lnTo>
                  <a:pt x="3562221" y="0"/>
                </a:lnTo>
                <a:lnTo>
                  <a:pt x="3562221" y="8052591"/>
                </a:lnTo>
                <a:lnTo>
                  <a:pt x="0" y="8052591"/>
                </a:lnTo>
                <a:lnTo>
                  <a:pt x="0" y="0"/>
                </a:lnTo>
                <a:close/>
              </a:path>
            </a:pathLst>
          </a:custGeom>
          <a:blipFill>
            <a:blip r:embed="rId4"/>
            <a:stretch>
              <a:fillRect l="0" t="-509" r="0" b="-509"/>
            </a:stretch>
          </a:blipFill>
        </p:spPr>
      </p:sp>
      <p:sp>
        <p:nvSpPr>
          <p:cNvPr name="AutoShape 7" id="7"/>
          <p:cNvSpPr/>
          <p:nvPr/>
        </p:nvSpPr>
        <p:spPr>
          <a:xfrm>
            <a:off x="5307459" y="4614050"/>
            <a:ext cx="2848397" cy="0"/>
          </a:xfrm>
          <a:prstGeom prst="line">
            <a:avLst/>
          </a:prstGeom>
          <a:ln cap="flat" w="28575">
            <a:solidFill>
              <a:srgbClr val="995AFF"/>
            </a:solidFill>
            <a:prstDash val="solid"/>
            <a:headEnd type="none" len="sm" w="sm"/>
            <a:tailEnd type="none" len="sm" w="sm"/>
          </a:ln>
        </p:spPr>
      </p:sp>
      <p:sp>
        <p:nvSpPr>
          <p:cNvPr name="TextBox 8" id="8"/>
          <p:cNvSpPr txBox="true"/>
          <p:nvPr/>
        </p:nvSpPr>
        <p:spPr>
          <a:xfrm rot="0">
            <a:off x="621941" y="258655"/>
            <a:ext cx="9957082" cy="878586"/>
          </a:xfrm>
          <a:prstGeom prst="rect">
            <a:avLst/>
          </a:prstGeom>
        </p:spPr>
        <p:txBody>
          <a:bodyPr anchor="t" rtlCol="false" tIns="0" lIns="0" bIns="0" rIns="0">
            <a:spAutoFit/>
          </a:bodyPr>
          <a:lstStyle/>
          <a:p>
            <a:pPr algn="l">
              <a:lnSpc>
                <a:spcPts val="6912"/>
              </a:lnSpc>
            </a:pPr>
            <a:r>
              <a:rPr lang="en-US" b="true" sz="5400" spc="577">
                <a:solidFill>
                  <a:srgbClr val="995AFF"/>
                </a:solidFill>
                <a:latin typeface="Inter Bold"/>
                <a:ea typeface="Inter Bold"/>
                <a:cs typeface="Inter Bold"/>
                <a:sym typeface="Inter Bold"/>
              </a:rPr>
              <a:t>DATASET SUMMARIES</a:t>
            </a:r>
          </a:p>
        </p:txBody>
      </p:sp>
      <p:sp>
        <p:nvSpPr>
          <p:cNvPr name="TextBox 9" id="9"/>
          <p:cNvSpPr txBox="true"/>
          <p:nvPr/>
        </p:nvSpPr>
        <p:spPr>
          <a:xfrm rot="0">
            <a:off x="5339143" y="1957135"/>
            <a:ext cx="2957547" cy="360172"/>
          </a:xfrm>
          <a:prstGeom prst="rect">
            <a:avLst/>
          </a:prstGeom>
        </p:spPr>
        <p:txBody>
          <a:bodyPr anchor="t" rtlCol="false" tIns="0" lIns="0" bIns="0" rIns="0">
            <a:spAutoFit/>
          </a:bodyPr>
          <a:lstStyle/>
          <a:p>
            <a:pPr algn="ctr">
              <a:lnSpc>
                <a:spcPts val="2975"/>
              </a:lnSpc>
            </a:pPr>
            <a:r>
              <a:rPr lang="en-US" sz="2342" spc="199">
                <a:solidFill>
                  <a:srgbClr val="995AFF"/>
                </a:solidFill>
                <a:latin typeface="Garet"/>
                <a:ea typeface="Garet"/>
                <a:cs typeface="Garet"/>
                <a:sym typeface="Garet"/>
              </a:rPr>
              <a:t>DATA SET 2</a:t>
            </a:r>
          </a:p>
        </p:txBody>
      </p:sp>
      <p:sp>
        <p:nvSpPr>
          <p:cNvPr name="TextBox 10" id="10"/>
          <p:cNvSpPr txBox="true"/>
          <p:nvPr/>
        </p:nvSpPr>
        <p:spPr>
          <a:xfrm rot="0">
            <a:off x="657718" y="1950150"/>
            <a:ext cx="3580961" cy="367157"/>
          </a:xfrm>
          <a:prstGeom prst="rect">
            <a:avLst/>
          </a:prstGeom>
        </p:spPr>
        <p:txBody>
          <a:bodyPr anchor="t" rtlCol="false" tIns="0" lIns="0" bIns="0" rIns="0">
            <a:spAutoFit/>
          </a:bodyPr>
          <a:lstStyle/>
          <a:p>
            <a:pPr algn="ctr">
              <a:lnSpc>
                <a:spcPts val="2943"/>
              </a:lnSpc>
            </a:pPr>
            <a:r>
              <a:rPr lang="en-US" b="true" sz="2299" spc="110">
                <a:solidFill>
                  <a:srgbClr val="995AFF"/>
                </a:solidFill>
                <a:latin typeface="Garet Bold"/>
                <a:ea typeface="Garet Bold"/>
                <a:cs typeface="Garet Bold"/>
                <a:sym typeface="Garet Bold"/>
              </a:rPr>
              <a:t>DATA SET 1</a:t>
            </a:r>
          </a:p>
        </p:txBody>
      </p:sp>
      <p:sp>
        <p:nvSpPr>
          <p:cNvPr name="TextBox 11" id="11"/>
          <p:cNvSpPr txBox="true"/>
          <p:nvPr/>
        </p:nvSpPr>
        <p:spPr>
          <a:xfrm rot="0">
            <a:off x="1449156" y="3136498"/>
            <a:ext cx="2825300" cy="389252"/>
          </a:xfrm>
          <a:prstGeom prst="rect">
            <a:avLst/>
          </a:prstGeom>
        </p:spPr>
        <p:txBody>
          <a:bodyPr anchor="t" rtlCol="false" tIns="0" lIns="0" bIns="0" rIns="0">
            <a:spAutoFit/>
          </a:bodyPr>
          <a:lstStyle/>
          <a:p>
            <a:pPr algn="ctr">
              <a:lnSpc>
                <a:spcPts val="3220"/>
              </a:lnSpc>
            </a:pPr>
          </a:p>
        </p:txBody>
      </p:sp>
      <p:sp>
        <p:nvSpPr>
          <p:cNvPr name="TextBox 12" id="12"/>
          <p:cNvSpPr txBox="true"/>
          <p:nvPr/>
        </p:nvSpPr>
        <p:spPr>
          <a:xfrm rot="0">
            <a:off x="4984656" y="4780737"/>
            <a:ext cx="3312033" cy="3708400"/>
          </a:xfrm>
          <a:prstGeom prst="rect">
            <a:avLst/>
          </a:prstGeom>
        </p:spPr>
        <p:txBody>
          <a:bodyPr anchor="t" rtlCol="false" tIns="0" lIns="0" bIns="0" rIns="0">
            <a:spAutoFit/>
          </a:bodyPr>
          <a:lstStyle/>
          <a:p>
            <a:pPr algn="l" marL="431801" indent="-215900" lvl="1">
              <a:lnSpc>
                <a:spcPts val="5000"/>
              </a:lnSpc>
              <a:buFont typeface="Arial"/>
              <a:buChar char="•"/>
            </a:pPr>
            <a:r>
              <a:rPr lang="en-US" sz="2000">
                <a:solidFill>
                  <a:srgbClr val="FFFFFF"/>
                </a:solidFill>
                <a:latin typeface="Ubuntu"/>
                <a:ea typeface="Ubuntu"/>
                <a:cs typeface="Ubuntu"/>
                <a:sym typeface="Ubuntu"/>
              </a:rPr>
              <a:t>Number of rows: 1477</a:t>
            </a:r>
          </a:p>
          <a:p>
            <a:pPr algn="l" marL="431801" indent="-215900" lvl="1">
              <a:lnSpc>
                <a:spcPts val="5000"/>
              </a:lnSpc>
              <a:buFont typeface="Arial"/>
              <a:buChar char="•"/>
            </a:pPr>
            <a:r>
              <a:rPr lang="en-US" sz="2000">
                <a:solidFill>
                  <a:srgbClr val="FFFFFF"/>
                </a:solidFill>
                <a:latin typeface="Ubuntu"/>
                <a:ea typeface="Ubuntu"/>
                <a:cs typeface="Ubuntu"/>
                <a:sym typeface="Ubuntu"/>
              </a:rPr>
              <a:t>Number of columns: 8</a:t>
            </a:r>
          </a:p>
          <a:p>
            <a:pPr algn="l" marL="431801" indent="-215900" lvl="1">
              <a:lnSpc>
                <a:spcPts val="5000"/>
              </a:lnSpc>
              <a:buFont typeface="Arial"/>
              <a:buChar char="•"/>
            </a:pPr>
            <a:r>
              <a:rPr lang="en-US" sz="2000">
                <a:solidFill>
                  <a:srgbClr val="FFFFFF"/>
                </a:solidFill>
                <a:latin typeface="Ubuntu"/>
                <a:ea typeface="Ubuntu"/>
                <a:cs typeface="Ubuntu"/>
                <a:sym typeface="Ubuntu"/>
              </a:rPr>
              <a:t>Data types: int64(4), object(4)</a:t>
            </a:r>
          </a:p>
          <a:p>
            <a:pPr algn="l" marL="431801" indent="-215900" lvl="1">
              <a:lnSpc>
                <a:spcPts val="5000"/>
              </a:lnSpc>
              <a:buFont typeface="Arial"/>
              <a:buChar char="•"/>
            </a:pPr>
            <a:r>
              <a:rPr lang="en-US" sz="2000">
                <a:solidFill>
                  <a:srgbClr val="FFFFFF"/>
                </a:solidFill>
                <a:latin typeface="Ubuntu"/>
                <a:ea typeface="Ubuntu"/>
                <a:cs typeface="Ubuntu"/>
                <a:sym typeface="Ubuntu"/>
              </a:rPr>
              <a:t>Null values: 0</a:t>
            </a:r>
          </a:p>
          <a:p>
            <a:pPr algn="l">
              <a:lnSpc>
                <a:spcPts val="5000"/>
              </a:lnSpc>
            </a:pPr>
          </a:p>
        </p:txBody>
      </p:sp>
      <p:sp>
        <p:nvSpPr>
          <p:cNvPr name="TextBox 13" id="13"/>
          <p:cNvSpPr txBox="true"/>
          <p:nvPr/>
        </p:nvSpPr>
        <p:spPr>
          <a:xfrm rot="0">
            <a:off x="657718" y="2479759"/>
            <a:ext cx="3580961" cy="797815"/>
          </a:xfrm>
          <a:prstGeom prst="rect">
            <a:avLst/>
          </a:prstGeom>
        </p:spPr>
        <p:txBody>
          <a:bodyPr anchor="t" rtlCol="false" tIns="0" lIns="0" bIns="0" rIns="0">
            <a:spAutoFit/>
          </a:bodyPr>
          <a:lstStyle/>
          <a:p>
            <a:pPr algn="ctr">
              <a:lnSpc>
                <a:spcPts val="3212"/>
              </a:lnSpc>
            </a:pPr>
            <a:r>
              <a:rPr lang="en-US" sz="2099" spc="136">
                <a:solidFill>
                  <a:srgbClr val="FFFFFF"/>
                </a:solidFill>
                <a:latin typeface="Ubuntu"/>
                <a:ea typeface="Ubuntu"/>
                <a:cs typeface="Ubuntu"/>
                <a:sym typeface="Ubuntu"/>
              </a:rPr>
              <a:t>Education and career success</a:t>
            </a:r>
          </a:p>
        </p:txBody>
      </p:sp>
      <p:sp>
        <p:nvSpPr>
          <p:cNvPr name="TextBox 14" id="14"/>
          <p:cNvSpPr txBox="true"/>
          <p:nvPr/>
        </p:nvSpPr>
        <p:spPr>
          <a:xfrm rot="0">
            <a:off x="1696319" y="3487650"/>
            <a:ext cx="1503759" cy="326009"/>
          </a:xfrm>
          <a:prstGeom prst="rect">
            <a:avLst/>
          </a:prstGeom>
        </p:spPr>
        <p:txBody>
          <a:bodyPr anchor="t" rtlCol="false" tIns="0" lIns="0" bIns="0" rIns="0">
            <a:spAutoFit/>
          </a:bodyPr>
          <a:lstStyle/>
          <a:p>
            <a:pPr algn="ctr">
              <a:lnSpc>
                <a:spcPts val="2412"/>
              </a:lnSpc>
              <a:spcBef>
                <a:spcPct val="0"/>
              </a:spcBef>
            </a:pPr>
            <a:r>
              <a:rPr lang="en-US" sz="1899" i="true" spc="-20">
                <a:solidFill>
                  <a:srgbClr val="FFFFFF"/>
                </a:solidFill>
                <a:latin typeface="Ubuntu Italics"/>
                <a:ea typeface="Ubuntu Italics"/>
                <a:cs typeface="Ubuntu Italics"/>
                <a:sym typeface="Ubuntu Italics"/>
              </a:rPr>
              <a:t>source: Kaggle</a:t>
            </a:r>
          </a:p>
        </p:txBody>
      </p:sp>
      <p:sp>
        <p:nvSpPr>
          <p:cNvPr name="TextBox 15" id="15"/>
          <p:cNvSpPr txBox="true"/>
          <p:nvPr/>
        </p:nvSpPr>
        <p:spPr>
          <a:xfrm rot="0">
            <a:off x="586164" y="4886325"/>
            <a:ext cx="3652515" cy="3070227"/>
          </a:xfrm>
          <a:prstGeom prst="rect">
            <a:avLst/>
          </a:prstGeom>
        </p:spPr>
        <p:txBody>
          <a:bodyPr anchor="t" rtlCol="false" tIns="0" lIns="0" bIns="0" rIns="0">
            <a:spAutoFit/>
          </a:bodyPr>
          <a:lstStyle/>
          <a:p>
            <a:pPr algn="l" marL="431797" indent="-215899" lvl="1">
              <a:lnSpc>
                <a:spcPts val="4999"/>
              </a:lnSpc>
              <a:buFont typeface="Arial"/>
              <a:buChar char="•"/>
            </a:pPr>
            <a:r>
              <a:rPr lang="en-US" sz="1999">
                <a:solidFill>
                  <a:srgbClr val="FFFFFF"/>
                </a:solidFill>
                <a:latin typeface="Ubuntu"/>
                <a:ea typeface="Ubuntu"/>
                <a:cs typeface="Ubuntu"/>
                <a:sym typeface="Ubuntu"/>
              </a:rPr>
              <a:t>Number of rows: 5000</a:t>
            </a:r>
          </a:p>
          <a:p>
            <a:pPr algn="l" marL="431797" indent="-215899" lvl="1">
              <a:lnSpc>
                <a:spcPts val="4999"/>
              </a:lnSpc>
              <a:buFont typeface="Arial"/>
              <a:buChar char="•"/>
            </a:pPr>
            <a:r>
              <a:rPr lang="en-US" sz="1999">
                <a:solidFill>
                  <a:srgbClr val="FFFFFF"/>
                </a:solidFill>
                <a:latin typeface="Ubuntu"/>
                <a:ea typeface="Ubuntu"/>
                <a:cs typeface="Ubuntu"/>
                <a:sym typeface="Ubuntu"/>
              </a:rPr>
              <a:t>Number of columns: 20</a:t>
            </a:r>
          </a:p>
          <a:p>
            <a:pPr algn="l" marL="431797" indent="-215899" lvl="1">
              <a:lnSpc>
                <a:spcPts val="4999"/>
              </a:lnSpc>
              <a:buFont typeface="Arial"/>
              <a:buChar char="•"/>
            </a:pPr>
            <a:r>
              <a:rPr lang="en-US" sz="1999">
                <a:solidFill>
                  <a:srgbClr val="FFFFFF"/>
                </a:solidFill>
                <a:latin typeface="Ubuntu"/>
                <a:ea typeface="Ubuntu"/>
                <a:cs typeface="Ubuntu"/>
                <a:sym typeface="Ubuntu"/>
              </a:rPr>
              <a:t>Data types: float64(3), int64(12), object(5)</a:t>
            </a:r>
          </a:p>
          <a:p>
            <a:pPr algn="l" marL="431797" indent="-215899" lvl="1">
              <a:lnSpc>
                <a:spcPts val="4999"/>
              </a:lnSpc>
              <a:buFont typeface="Arial"/>
              <a:buChar char="•"/>
            </a:pPr>
            <a:r>
              <a:rPr lang="en-US" sz="1999">
                <a:solidFill>
                  <a:srgbClr val="FFFFFF"/>
                </a:solidFill>
                <a:latin typeface="Ubuntu"/>
                <a:ea typeface="Ubuntu"/>
                <a:cs typeface="Ubuntu"/>
                <a:sym typeface="Ubuntu"/>
              </a:rPr>
              <a:t>Null values: 0</a:t>
            </a:r>
          </a:p>
        </p:txBody>
      </p:sp>
      <p:sp>
        <p:nvSpPr>
          <p:cNvPr name="TextBox 16" id="16"/>
          <p:cNvSpPr txBox="true"/>
          <p:nvPr/>
        </p:nvSpPr>
        <p:spPr>
          <a:xfrm rot="0">
            <a:off x="5375950" y="2489284"/>
            <a:ext cx="2883932" cy="393574"/>
          </a:xfrm>
          <a:prstGeom prst="rect">
            <a:avLst/>
          </a:prstGeom>
        </p:spPr>
        <p:txBody>
          <a:bodyPr anchor="t" rtlCol="false" tIns="0" lIns="0" bIns="0" rIns="0">
            <a:spAutoFit/>
          </a:bodyPr>
          <a:lstStyle/>
          <a:p>
            <a:pPr algn="ctr">
              <a:lnSpc>
                <a:spcPts val="3170"/>
              </a:lnSpc>
              <a:spcBef>
                <a:spcPct val="0"/>
              </a:spcBef>
            </a:pPr>
            <a:r>
              <a:rPr lang="en-US" sz="2099" spc="134">
                <a:solidFill>
                  <a:srgbClr val="FFFFFF"/>
                </a:solidFill>
                <a:latin typeface="Ubuntu"/>
                <a:ea typeface="Ubuntu"/>
                <a:cs typeface="Ubuntu"/>
                <a:sym typeface="Ubuntu"/>
              </a:rPr>
              <a:t>College salary report</a:t>
            </a:r>
          </a:p>
        </p:txBody>
      </p:sp>
      <p:sp>
        <p:nvSpPr>
          <p:cNvPr name="TextBox 17" id="17"/>
          <p:cNvSpPr txBox="true"/>
          <p:nvPr/>
        </p:nvSpPr>
        <p:spPr>
          <a:xfrm rot="0">
            <a:off x="5600482" y="3449550"/>
            <a:ext cx="2606397" cy="363347"/>
          </a:xfrm>
          <a:prstGeom prst="rect">
            <a:avLst/>
          </a:prstGeom>
        </p:spPr>
        <p:txBody>
          <a:bodyPr anchor="t" rtlCol="false" tIns="0" lIns="0" bIns="0" rIns="0">
            <a:spAutoFit/>
          </a:bodyPr>
          <a:lstStyle/>
          <a:p>
            <a:pPr algn="ctr">
              <a:lnSpc>
                <a:spcPts val="2868"/>
              </a:lnSpc>
              <a:spcBef>
                <a:spcPct val="0"/>
              </a:spcBef>
            </a:pPr>
            <a:r>
              <a:rPr lang="en-US" sz="1899" i="true" spc="121">
                <a:solidFill>
                  <a:srgbClr val="FFFFFF"/>
                </a:solidFill>
                <a:latin typeface="Ubuntu Italics"/>
                <a:ea typeface="Ubuntu Italics"/>
                <a:cs typeface="Ubuntu Italics"/>
                <a:sym typeface="Ubuntu Italics"/>
              </a:rPr>
              <a:t>source: Payscale.com </a:t>
            </a:r>
          </a:p>
        </p:txBody>
      </p:sp>
      <p:grpSp>
        <p:nvGrpSpPr>
          <p:cNvPr name="Group 18" id="18"/>
          <p:cNvGrpSpPr/>
          <p:nvPr/>
        </p:nvGrpSpPr>
        <p:grpSpPr>
          <a:xfrm rot="0">
            <a:off x="9392193" y="1569605"/>
            <a:ext cx="3652515" cy="7596268"/>
            <a:chOff x="0" y="0"/>
            <a:chExt cx="4870020" cy="10128357"/>
          </a:xfrm>
        </p:grpSpPr>
        <p:sp>
          <p:nvSpPr>
            <p:cNvPr name="Freeform 19" id="19"/>
            <p:cNvSpPr/>
            <p:nvPr/>
          </p:nvSpPr>
          <p:spPr>
            <a:xfrm flipH="false" flipV="false" rot="0">
              <a:off x="0" y="0"/>
              <a:ext cx="4870020" cy="10128357"/>
            </a:xfrm>
            <a:custGeom>
              <a:avLst/>
              <a:gdLst/>
              <a:ahLst/>
              <a:cxnLst/>
              <a:rect r="r" b="b" t="t" l="l"/>
              <a:pathLst>
                <a:path h="10128357" w="4870020">
                  <a:moveTo>
                    <a:pt x="0" y="0"/>
                  </a:moveTo>
                  <a:lnTo>
                    <a:pt x="4870020" y="0"/>
                  </a:lnTo>
                  <a:lnTo>
                    <a:pt x="4870020" y="10128357"/>
                  </a:lnTo>
                  <a:lnTo>
                    <a:pt x="0" y="10128357"/>
                  </a:lnTo>
                  <a:lnTo>
                    <a:pt x="0" y="0"/>
                  </a:lnTo>
                  <a:close/>
                </a:path>
              </a:pathLst>
            </a:custGeom>
            <a:blipFill>
              <a:blip r:embed="rId3"/>
              <a:stretch>
                <a:fillRect l="-260" t="0" r="-260" b="0"/>
              </a:stretch>
            </a:blipFill>
          </p:spPr>
        </p:sp>
        <p:sp>
          <p:nvSpPr>
            <p:cNvPr name="AutoShape 20" id="20"/>
            <p:cNvSpPr/>
            <p:nvPr/>
          </p:nvSpPr>
          <p:spPr>
            <a:xfrm rot="0">
              <a:off x="32065" y="4124161"/>
              <a:ext cx="4805889" cy="0"/>
            </a:xfrm>
            <a:prstGeom prst="line">
              <a:avLst/>
            </a:prstGeom>
            <a:ln cap="flat" w="16033">
              <a:solidFill>
                <a:srgbClr val="FFFFFF"/>
              </a:solidFill>
              <a:prstDash val="solid"/>
              <a:headEnd type="none" len="sm" w="sm"/>
              <a:tailEnd type="none" len="sm" w="sm"/>
            </a:ln>
          </p:spPr>
        </p:sp>
      </p:grpSp>
      <p:sp>
        <p:nvSpPr>
          <p:cNvPr name="Freeform 21" id="21"/>
          <p:cNvSpPr/>
          <p:nvPr/>
        </p:nvSpPr>
        <p:spPr>
          <a:xfrm flipH="false" flipV="false" rot="0">
            <a:off x="13882908" y="1400645"/>
            <a:ext cx="3562221" cy="8052591"/>
          </a:xfrm>
          <a:custGeom>
            <a:avLst/>
            <a:gdLst/>
            <a:ahLst/>
            <a:cxnLst/>
            <a:rect r="r" b="b" t="t" l="l"/>
            <a:pathLst>
              <a:path h="8052591" w="3562221">
                <a:moveTo>
                  <a:pt x="0" y="0"/>
                </a:moveTo>
                <a:lnTo>
                  <a:pt x="3562221" y="0"/>
                </a:lnTo>
                <a:lnTo>
                  <a:pt x="3562221" y="8052591"/>
                </a:lnTo>
                <a:lnTo>
                  <a:pt x="0" y="8052591"/>
                </a:lnTo>
                <a:lnTo>
                  <a:pt x="0" y="0"/>
                </a:lnTo>
                <a:close/>
              </a:path>
            </a:pathLst>
          </a:custGeom>
          <a:blipFill>
            <a:blip r:embed="rId4"/>
            <a:stretch>
              <a:fillRect l="0" t="-509" r="0" b="-509"/>
            </a:stretch>
          </a:blipFill>
        </p:spPr>
      </p:sp>
      <p:sp>
        <p:nvSpPr>
          <p:cNvPr name="AutoShape 22" id="22"/>
          <p:cNvSpPr/>
          <p:nvPr/>
        </p:nvSpPr>
        <p:spPr>
          <a:xfrm>
            <a:off x="14077711" y="4614050"/>
            <a:ext cx="2848397" cy="0"/>
          </a:xfrm>
          <a:prstGeom prst="line">
            <a:avLst/>
          </a:prstGeom>
          <a:ln cap="flat" w="28575">
            <a:solidFill>
              <a:srgbClr val="995AFF"/>
            </a:solidFill>
            <a:prstDash val="solid"/>
            <a:headEnd type="none" len="sm" w="sm"/>
            <a:tailEnd type="none" len="sm" w="sm"/>
          </a:ln>
        </p:spPr>
      </p:sp>
      <p:sp>
        <p:nvSpPr>
          <p:cNvPr name="TextBox 23" id="23"/>
          <p:cNvSpPr txBox="true"/>
          <p:nvPr/>
        </p:nvSpPr>
        <p:spPr>
          <a:xfrm rot="0">
            <a:off x="14109394" y="1957135"/>
            <a:ext cx="2957547" cy="360172"/>
          </a:xfrm>
          <a:prstGeom prst="rect">
            <a:avLst/>
          </a:prstGeom>
        </p:spPr>
        <p:txBody>
          <a:bodyPr anchor="t" rtlCol="false" tIns="0" lIns="0" bIns="0" rIns="0">
            <a:spAutoFit/>
          </a:bodyPr>
          <a:lstStyle/>
          <a:p>
            <a:pPr algn="ctr">
              <a:lnSpc>
                <a:spcPts val="2975"/>
              </a:lnSpc>
            </a:pPr>
            <a:r>
              <a:rPr lang="en-US" sz="2342" spc="199">
                <a:solidFill>
                  <a:srgbClr val="995AFF"/>
                </a:solidFill>
                <a:latin typeface="Garet"/>
                <a:ea typeface="Garet"/>
                <a:cs typeface="Garet"/>
                <a:sym typeface="Garet"/>
              </a:rPr>
              <a:t>DATA SET 4</a:t>
            </a:r>
          </a:p>
        </p:txBody>
      </p:sp>
      <p:sp>
        <p:nvSpPr>
          <p:cNvPr name="TextBox 24" id="24"/>
          <p:cNvSpPr txBox="true"/>
          <p:nvPr/>
        </p:nvSpPr>
        <p:spPr>
          <a:xfrm rot="0">
            <a:off x="9427970" y="1950150"/>
            <a:ext cx="3580961" cy="367157"/>
          </a:xfrm>
          <a:prstGeom prst="rect">
            <a:avLst/>
          </a:prstGeom>
        </p:spPr>
        <p:txBody>
          <a:bodyPr anchor="t" rtlCol="false" tIns="0" lIns="0" bIns="0" rIns="0">
            <a:spAutoFit/>
          </a:bodyPr>
          <a:lstStyle/>
          <a:p>
            <a:pPr algn="ctr">
              <a:lnSpc>
                <a:spcPts val="2943"/>
              </a:lnSpc>
            </a:pPr>
            <a:r>
              <a:rPr lang="en-US" b="true" sz="2299" spc="110">
                <a:solidFill>
                  <a:srgbClr val="995AFF"/>
                </a:solidFill>
                <a:latin typeface="Garet Bold"/>
                <a:ea typeface="Garet Bold"/>
                <a:cs typeface="Garet Bold"/>
                <a:sym typeface="Garet Bold"/>
              </a:rPr>
              <a:t>DATA SET 3</a:t>
            </a:r>
          </a:p>
        </p:txBody>
      </p:sp>
      <p:sp>
        <p:nvSpPr>
          <p:cNvPr name="TextBox 25" id="25"/>
          <p:cNvSpPr txBox="true"/>
          <p:nvPr/>
        </p:nvSpPr>
        <p:spPr>
          <a:xfrm rot="0">
            <a:off x="10219408" y="3136498"/>
            <a:ext cx="2825300" cy="389252"/>
          </a:xfrm>
          <a:prstGeom prst="rect">
            <a:avLst/>
          </a:prstGeom>
        </p:spPr>
        <p:txBody>
          <a:bodyPr anchor="t" rtlCol="false" tIns="0" lIns="0" bIns="0" rIns="0">
            <a:spAutoFit/>
          </a:bodyPr>
          <a:lstStyle/>
          <a:p>
            <a:pPr algn="ctr">
              <a:lnSpc>
                <a:spcPts val="3220"/>
              </a:lnSpc>
            </a:pPr>
          </a:p>
        </p:txBody>
      </p:sp>
      <p:sp>
        <p:nvSpPr>
          <p:cNvPr name="TextBox 26" id="26"/>
          <p:cNvSpPr txBox="true"/>
          <p:nvPr/>
        </p:nvSpPr>
        <p:spPr>
          <a:xfrm rot="0">
            <a:off x="13754908" y="4780737"/>
            <a:ext cx="3312033" cy="3708400"/>
          </a:xfrm>
          <a:prstGeom prst="rect">
            <a:avLst/>
          </a:prstGeom>
        </p:spPr>
        <p:txBody>
          <a:bodyPr anchor="t" rtlCol="false" tIns="0" lIns="0" bIns="0" rIns="0">
            <a:spAutoFit/>
          </a:bodyPr>
          <a:lstStyle/>
          <a:p>
            <a:pPr algn="l" marL="431801" indent="-215900" lvl="1">
              <a:lnSpc>
                <a:spcPts val="5000"/>
              </a:lnSpc>
              <a:buFont typeface="Arial"/>
              <a:buChar char="•"/>
            </a:pPr>
            <a:r>
              <a:rPr lang="en-US" sz="2000">
                <a:solidFill>
                  <a:srgbClr val="FFFFFF"/>
                </a:solidFill>
                <a:latin typeface="Ubuntu"/>
                <a:ea typeface="Ubuntu"/>
                <a:cs typeface="Ubuntu"/>
                <a:sym typeface="Ubuntu"/>
              </a:rPr>
              <a:t>Number of rows: 1000</a:t>
            </a:r>
          </a:p>
          <a:p>
            <a:pPr algn="l" marL="431801" indent="-215900" lvl="1">
              <a:lnSpc>
                <a:spcPts val="5000"/>
              </a:lnSpc>
              <a:buFont typeface="Arial"/>
              <a:buChar char="•"/>
            </a:pPr>
            <a:r>
              <a:rPr lang="en-US" sz="2000">
                <a:solidFill>
                  <a:srgbClr val="FFFFFF"/>
                </a:solidFill>
                <a:latin typeface="Ubuntu"/>
                <a:ea typeface="Ubuntu"/>
                <a:cs typeface="Ubuntu"/>
                <a:sym typeface="Ubuntu"/>
              </a:rPr>
              <a:t>Number of columns: 12</a:t>
            </a:r>
          </a:p>
          <a:p>
            <a:pPr algn="l" marL="431801" indent="-215900" lvl="1">
              <a:lnSpc>
                <a:spcPts val="5000"/>
              </a:lnSpc>
              <a:buFont typeface="Arial"/>
              <a:buChar char="•"/>
            </a:pPr>
            <a:r>
              <a:rPr lang="en-US" sz="2000">
                <a:solidFill>
                  <a:srgbClr val="FFFFFF"/>
                </a:solidFill>
                <a:latin typeface="Ubuntu"/>
                <a:ea typeface="Ubuntu"/>
                <a:cs typeface="Ubuntu"/>
                <a:sym typeface="Ubuntu"/>
              </a:rPr>
              <a:t>Data types: float64(1) int64(2), object(9)</a:t>
            </a:r>
          </a:p>
          <a:p>
            <a:pPr algn="l" marL="431801" indent="-215900" lvl="1">
              <a:lnSpc>
                <a:spcPts val="5000"/>
              </a:lnSpc>
              <a:buFont typeface="Arial"/>
              <a:buChar char="•"/>
            </a:pPr>
            <a:r>
              <a:rPr lang="en-US" sz="2000">
                <a:solidFill>
                  <a:srgbClr val="FFFFFF"/>
                </a:solidFill>
                <a:latin typeface="Ubuntu"/>
                <a:ea typeface="Ubuntu"/>
                <a:cs typeface="Ubuntu"/>
                <a:sym typeface="Ubuntu"/>
              </a:rPr>
              <a:t>Null values: 0</a:t>
            </a:r>
          </a:p>
          <a:p>
            <a:pPr algn="l">
              <a:lnSpc>
                <a:spcPts val="5000"/>
              </a:lnSpc>
            </a:pPr>
          </a:p>
        </p:txBody>
      </p:sp>
      <p:sp>
        <p:nvSpPr>
          <p:cNvPr name="TextBox 27" id="27"/>
          <p:cNvSpPr txBox="true"/>
          <p:nvPr/>
        </p:nvSpPr>
        <p:spPr>
          <a:xfrm rot="0">
            <a:off x="9427970" y="2479759"/>
            <a:ext cx="3580961" cy="397765"/>
          </a:xfrm>
          <a:prstGeom prst="rect">
            <a:avLst/>
          </a:prstGeom>
        </p:spPr>
        <p:txBody>
          <a:bodyPr anchor="t" rtlCol="false" tIns="0" lIns="0" bIns="0" rIns="0">
            <a:spAutoFit/>
          </a:bodyPr>
          <a:lstStyle/>
          <a:p>
            <a:pPr algn="ctr">
              <a:lnSpc>
                <a:spcPts val="3212"/>
              </a:lnSpc>
            </a:pPr>
            <a:r>
              <a:rPr lang="en-US" sz="2099" spc="136">
                <a:solidFill>
                  <a:srgbClr val="FFFFFF"/>
                </a:solidFill>
                <a:latin typeface="Ubuntu"/>
                <a:ea typeface="Ubuntu"/>
                <a:cs typeface="Ubuntu"/>
                <a:sym typeface="Ubuntu"/>
              </a:rPr>
              <a:t>UK Jobs salary</a:t>
            </a:r>
          </a:p>
        </p:txBody>
      </p:sp>
      <p:sp>
        <p:nvSpPr>
          <p:cNvPr name="TextBox 28" id="28"/>
          <p:cNvSpPr txBox="true"/>
          <p:nvPr/>
        </p:nvSpPr>
        <p:spPr>
          <a:xfrm rot="0">
            <a:off x="9543062" y="3487650"/>
            <a:ext cx="3350776" cy="326009"/>
          </a:xfrm>
          <a:prstGeom prst="rect">
            <a:avLst/>
          </a:prstGeom>
        </p:spPr>
        <p:txBody>
          <a:bodyPr anchor="t" rtlCol="false" tIns="0" lIns="0" bIns="0" rIns="0">
            <a:spAutoFit/>
          </a:bodyPr>
          <a:lstStyle/>
          <a:p>
            <a:pPr algn="ctr">
              <a:lnSpc>
                <a:spcPts val="2412"/>
              </a:lnSpc>
              <a:spcBef>
                <a:spcPct val="0"/>
              </a:spcBef>
            </a:pPr>
            <a:r>
              <a:rPr lang="en-US" sz="1899" i="true" spc="-20">
                <a:solidFill>
                  <a:srgbClr val="FFFFFF"/>
                </a:solidFill>
                <a:latin typeface="Ubuntu Italics"/>
                <a:ea typeface="Ubuntu Italics"/>
                <a:cs typeface="Ubuntu Italics"/>
                <a:sym typeface="Ubuntu Italics"/>
              </a:rPr>
              <a:t>source: luminate.prospects.ac.uk</a:t>
            </a:r>
          </a:p>
        </p:txBody>
      </p:sp>
      <p:sp>
        <p:nvSpPr>
          <p:cNvPr name="TextBox 29" id="29"/>
          <p:cNvSpPr txBox="true"/>
          <p:nvPr/>
        </p:nvSpPr>
        <p:spPr>
          <a:xfrm rot="0">
            <a:off x="9356416" y="4886325"/>
            <a:ext cx="3652515" cy="3698877"/>
          </a:xfrm>
          <a:prstGeom prst="rect">
            <a:avLst/>
          </a:prstGeom>
        </p:spPr>
        <p:txBody>
          <a:bodyPr anchor="t" rtlCol="false" tIns="0" lIns="0" bIns="0" rIns="0">
            <a:spAutoFit/>
          </a:bodyPr>
          <a:lstStyle/>
          <a:p>
            <a:pPr algn="l" marL="431797" indent="-215899" lvl="1">
              <a:lnSpc>
                <a:spcPts val="4999"/>
              </a:lnSpc>
              <a:buFont typeface="Arial"/>
              <a:buChar char="•"/>
            </a:pPr>
            <a:r>
              <a:rPr lang="en-US" sz="1999">
                <a:solidFill>
                  <a:srgbClr val="FFFFFF"/>
                </a:solidFill>
                <a:latin typeface="Ubuntu"/>
                <a:ea typeface="Ubuntu"/>
                <a:cs typeface="Ubuntu"/>
                <a:sym typeface="Ubuntu"/>
              </a:rPr>
              <a:t>Number of rows: 10000</a:t>
            </a:r>
          </a:p>
          <a:p>
            <a:pPr algn="l" marL="431797" indent="-215899" lvl="1">
              <a:lnSpc>
                <a:spcPts val="4999"/>
              </a:lnSpc>
              <a:buFont typeface="Arial"/>
              <a:buChar char="•"/>
            </a:pPr>
            <a:r>
              <a:rPr lang="en-US" sz="1999">
                <a:solidFill>
                  <a:srgbClr val="FFFFFF"/>
                </a:solidFill>
                <a:latin typeface="Ubuntu"/>
                <a:ea typeface="Ubuntu"/>
                <a:cs typeface="Ubuntu"/>
                <a:sym typeface="Ubuntu"/>
              </a:rPr>
              <a:t>Number of columns: 12</a:t>
            </a:r>
          </a:p>
          <a:p>
            <a:pPr algn="l" marL="431797" indent="-215899" lvl="1">
              <a:lnSpc>
                <a:spcPts val="4999"/>
              </a:lnSpc>
              <a:buFont typeface="Arial"/>
              <a:buChar char="•"/>
            </a:pPr>
            <a:r>
              <a:rPr lang="en-US" sz="1999">
                <a:solidFill>
                  <a:srgbClr val="FFFFFF"/>
                </a:solidFill>
                <a:latin typeface="Ubuntu"/>
                <a:ea typeface="Ubuntu"/>
                <a:cs typeface="Ubuntu"/>
                <a:sym typeface="Ubuntu"/>
              </a:rPr>
              <a:t>Data types: int64(2), object(10)</a:t>
            </a:r>
          </a:p>
          <a:p>
            <a:pPr algn="l" marL="431797" indent="-215899" lvl="1">
              <a:lnSpc>
                <a:spcPts val="4999"/>
              </a:lnSpc>
              <a:buFont typeface="Arial"/>
              <a:buChar char="•"/>
            </a:pPr>
            <a:r>
              <a:rPr lang="en-US" sz="1999">
                <a:solidFill>
                  <a:srgbClr val="FFFFFF"/>
                </a:solidFill>
                <a:latin typeface="Ubuntu"/>
                <a:ea typeface="Ubuntu"/>
                <a:cs typeface="Ubuntu"/>
                <a:sym typeface="Ubuntu"/>
              </a:rPr>
              <a:t>Null values:  15756 in sum total across 3 columns</a:t>
            </a:r>
          </a:p>
        </p:txBody>
      </p:sp>
      <p:sp>
        <p:nvSpPr>
          <p:cNvPr name="TextBox 30" id="30"/>
          <p:cNvSpPr txBox="true"/>
          <p:nvPr/>
        </p:nvSpPr>
        <p:spPr>
          <a:xfrm rot="0">
            <a:off x="14308960" y="2489284"/>
            <a:ext cx="2558415" cy="393574"/>
          </a:xfrm>
          <a:prstGeom prst="rect">
            <a:avLst/>
          </a:prstGeom>
        </p:spPr>
        <p:txBody>
          <a:bodyPr anchor="t" rtlCol="false" tIns="0" lIns="0" bIns="0" rIns="0">
            <a:spAutoFit/>
          </a:bodyPr>
          <a:lstStyle/>
          <a:p>
            <a:pPr algn="ctr">
              <a:lnSpc>
                <a:spcPts val="3170"/>
              </a:lnSpc>
              <a:spcBef>
                <a:spcPct val="0"/>
              </a:spcBef>
            </a:pPr>
            <a:r>
              <a:rPr lang="en-US" sz="2099" spc="134">
                <a:solidFill>
                  <a:srgbClr val="FFFFFF"/>
                </a:solidFill>
                <a:latin typeface="Ubuntu"/>
                <a:ea typeface="Ubuntu"/>
                <a:cs typeface="Ubuntu"/>
                <a:sym typeface="Ubuntu"/>
              </a:rPr>
              <a:t>University Ranking</a:t>
            </a:r>
          </a:p>
        </p:txBody>
      </p:sp>
      <p:sp>
        <p:nvSpPr>
          <p:cNvPr name="TextBox 31" id="31"/>
          <p:cNvSpPr txBox="true"/>
          <p:nvPr/>
        </p:nvSpPr>
        <p:spPr>
          <a:xfrm rot="0">
            <a:off x="14724171" y="3449550"/>
            <a:ext cx="1899523" cy="363347"/>
          </a:xfrm>
          <a:prstGeom prst="rect">
            <a:avLst/>
          </a:prstGeom>
        </p:spPr>
        <p:txBody>
          <a:bodyPr anchor="t" rtlCol="false" tIns="0" lIns="0" bIns="0" rIns="0">
            <a:spAutoFit/>
          </a:bodyPr>
          <a:lstStyle/>
          <a:p>
            <a:pPr algn="ctr">
              <a:lnSpc>
                <a:spcPts val="2868"/>
              </a:lnSpc>
              <a:spcBef>
                <a:spcPct val="0"/>
              </a:spcBef>
            </a:pPr>
            <a:r>
              <a:rPr lang="en-US" sz="1899" i="true" spc="121">
                <a:solidFill>
                  <a:srgbClr val="FFFFFF"/>
                </a:solidFill>
                <a:latin typeface="Ubuntu Italics"/>
                <a:ea typeface="Ubuntu Italics"/>
                <a:cs typeface="Ubuntu Italics"/>
                <a:sym typeface="Ubuntu Italics"/>
              </a:rPr>
              <a:t>source: Kaggle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1447921" y="3209061"/>
            <a:ext cx="7946456" cy="6049239"/>
          </a:xfrm>
          <a:custGeom>
            <a:avLst/>
            <a:gdLst/>
            <a:ahLst/>
            <a:cxnLst/>
            <a:rect r="r" b="b" t="t" l="l"/>
            <a:pathLst>
              <a:path h="6049239" w="7946456">
                <a:moveTo>
                  <a:pt x="0" y="0"/>
                </a:moveTo>
                <a:lnTo>
                  <a:pt x="7946455" y="0"/>
                </a:lnTo>
                <a:lnTo>
                  <a:pt x="7946455" y="6049239"/>
                </a:lnTo>
                <a:lnTo>
                  <a:pt x="0" y="6049239"/>
                </a:lnTo>
                <a:lnTo>
                  <a:pt x="0" y="0"/>
                </a:lnTo>
                <a:close/>
              </a:path>
            </a:pathLst>
          </a:custGeom>
          <a:blipFill>
            <a:blip r:embed="rId4"/>
            <a:stretch>
              <a:fillRect l="0" t="0" r="0" b="0"/>
            </a:stretch>
          </a:blipFill>
        </p:spPr>
      </p:sp>
      <p:sp>
        <p:nvSpPr>
          <p:cNvPr name="TextBox 4" id="4"/>
          <p:cNvSpPr txBox="true"/>
          <p:nvPr/>
        </p:nvSpPr>
        <p:spPr>
          <a:xfrm rot="0">
            <a:off x="11048908" y="4037977"/>
            <a:ext cx="5617975" cy="4023868"/>
          </a:xfrm>
          <a:prstGeom prst="rect">
            <a:avLst/>
          </a:prstGeom>
        </p:spPr>
        <p:txBody>
          <a:bodyPr anchor="t" rtlCol="false" tIns="0" lIns="0" bIns="0" rIns="0">
            <a:spAutoFit/>
          </a:bodyPr>
          <a:lstStyle/>
          <a:p>
            <a:pPr algn="l">
              <a:lnSpc>
                <a:spcPts val="3596"/>
              </a:lnSpc>
            </a:pPr>
            <a:r>
              <a:rPr lang="en-US" sz="2900" spc="316" b="true">
                <a:solidFill>
                  <a:srgbClr val="FFFFFF"/>
                </a:solidFill>
                <a:latin typeface="Canva Sans Bold"/>
                <a:ea typeface="Canva Sans Bold"/>
                <a:cs typeface="Canva Sans Bold"/>
                <a:sym typeface="Canva Sans Bold"/>
              </a:rPr>
              <a:t>University Ranking Tiers:</a:t>
            </a:r>
          </a:p>
          <a:p>
            <a:pPr algn="l">
              <a:lnSpc>
                <a:spcPts val="3596"/>
              </a:lnSpc>
            </a:pPr>
          </a:p>
          <a:p>
            <a:pPr algn="l">
              <a:lnSpc>
                <a:spcPts val="3596"/>
              </a:lnSpc>
            </a:pPr>
            <a:r>
              <a:rPr lang="en-US" sz="2900" spc="316">
                <a:solidFill>
                  <a:srgbClr val="FFFFFF"/>
                </a:solidFill>
                <a:latin typeface="Canva Sans"/>
                <a:ea typeface="Canva Sans"/>
                <a:cs typeface="Canva Sans"/>
                <a:sym typeface="Canva Sans"/>
              </a:rPr>
              <a:t>Tier 1: 0-50 </a:t>
            </a:r>
          </a:p>
          <a:p>
            <a:pPr algn="l">
              <a:lnSpc>
                <a:spcPts val="3596"/>
              </a:lnSpc>
            </a:pPr>
          </a:p>
          <a:p>
            <a:pPr algn="l">
              <a:lnSpc>
                <a:spcPts val="3596"/>
              </a:lnSpc>
            </a:pPr>
            <a:r>
              <a:rPr lang="en-US" sz="2900" spc="316">
                <a:solidFill>
                  <a:srgbClr val="FFFFFF"/>
                </a:solidFill>
                <a:latin typeface="Canva Sans"/>
                <a:ea typeface="Canva Sans"/>
                <a:cs typeface="Canva Sans"/>
                <a:sym typeface="Canva Sans"/>
              </a:rPr>
              <a:t>Tier 2: 51-200</a:t>
            </a:r>
          </a:p>
          <a:p>
            <a:pPr algn="l">
              <a:lnSpc>
                <a:spcPts val="3596"/>
              </a:lnSpc>
            </a:pPr>
          </a:p>
          <a:p>
            <a:pPr algn="l">
              <a:lnSpc>
                <a:spcPts val="3596"/>
              </a:lnSpc>
            </a:pPr>
            <a:r>
              <a:rPr lang="en-US" sz="2900" spc="316">
                <a:solidFill>
                  <a:srgbClr val="FFFFFF"/>
                </a:solidFill>
                <a:latin typeface="Canva Sans"/>
                <a:ea typeface="Canva Sans"/>
                <a:cs typeface="Canva Sans"/>
                <a:sym typeface="Canva Sans"/>
              </a:rPr>
              <a:t>Tier 3: 201-500</a:t>
            </a:r>
          </a:p>
          <a:p>
            <a:pPr algn="l">
              <a:lnSpc>
                <a:spcPts val="3596"/>
              </a:lnSpc>
            </a:pPr>
          </a:p>
          <a:p>
            <a:pPr algn="l">
              <a:lnSpc>
                <a:spcPts val="3596"/>
              </a:lnSpc>
            </a:pPr>
            <a:r>
              <a:rPr lang="en-US" sz="2900" spc="316">
                <a:solidFill>
                  <a:srgbClr val="FFFFFF"/>
                </a:solidFill>
                <a:latin typeface="Canva Sans"/>
                <a:ea typeface="Canva Sans"/>
                <a:cs typeface="Canva Sans"/>
                <a:sym typeface="Canva Sans"/>
              </a:rPr>
              <a:t>Tier 4: 500+ </a:t>
            </a:r>
          </a:p>
        </p:txBody>
      </p:sp>
      <p:sp>
        <p:nvSpPr>
          <p:cNvPr name="AutoShape 5" id="5"/>
          <p:cNvSpPr/>
          <p:nvPr/>
        </p:nvSpPr>
        <p:spPr>
          <a:xfrm flipH="true">
            <a:off x="1769060" y="1962971"/>
            <a:ext cx="15490240" cy="0"/>
          </a:xfrm>
          <a:prstGeom prst="line">
            <a:avLst/>
          </a:prstGeom>
          <a:ln cap="flat" w="28575">
            <a:solidFill>
              <a:srgbClr val="F27100"/>
            </a:solidFill>
            <a:prstDash val="solid"/>
            <a:headEnd type="none" len="sm" w="sm"/>
            <a:tailEnd type="none" len="sm" w="sm"/>
          </a:ln>
        </p:spPr>
      </p:sp>
      <p:sp>
        <p:nvSpPr>
          <p:cNvPr name="TextBox 6" id="6"/>
          <p:cNvSpPr txBox="true"/>
          <p:nvPr/>
        </p:nvSpPr>
        <p:spPr>
          <a:xfrm rot="0">
            <a:off x="6708431" y="800530"/>
            <a:ext cx="5637025" cy="869061"/>
          </a:xfrm>
          <a:prstGeom prst="rect">
            <a:avLst/>
          </a:prstGeom>
        </p:spPr>
        <p:txBody>
          <a:bodyPr anchor="t" rtlCol="false" tIns="0" lIns="0" bIns="0" rIns="0">
            <a:spAutoFit/>
          </a:bodyPr>
          <a:lstStyle/>
          <a:p>
            <a:pPr algn="l">
              <a:lnSpc>
                <a:spcPts val="6912"/>
              </a:lnSpc>
            </a:pPr>
            <a:r>
              <a:rPr lang="en-US" sz="5400" spc="577">
                <a:solidFill>
                  <a:srgbClr val="FFFFFF"/>
                </a:solidFill>
                <a:latin typeface="Archivo Black"/>
                <a:ea typeface="Archivo Black"/>
                <a:cs typeface="Archivo Black"/>
                <a:sym typeface="Archivo Black"/>
              </a:rPr>
              <a:t>DATA SET 1</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28700" y="2577611"/>
            <a:ext cx="10485067" cy="6837373"/>
          </a:xfrm>
          <a:custGeom>
            <a:avLst/>
            <a:gdLst/>
            <a:ahLst/>
            <a:cxnLst/>
            <a:rect r="r" b="b" t="t" l="l"/>
            <a:pathLst>
              <a:path h="6837373" w="10485067">
                <a:moveTo>
                  <a:pt x="0" y="0"/>
                </a:moveTo>
                <a:lnTo>
                  <a:pt x="10485067" y="0"/>
                </a:lnTo>
                <a:lnTo>
                  <a:pt x="10485067" y="6837373"/>
                </a:lnTo>
                <a:lnTo>
                  <a:pt x="0" y="6837373"/>
                </a:lnTo>
                <a:lnTo>
                  <a:pt x="0" y="0"/>
                </a:lnTo>
                <a:close/>
              </a:path>
            </a:pathLst>
          </a:custGeom>
          <a:blipFill>
            <a:blip r:embed="rId3"/>
            <a:stretch>
              <a:fillRect l="-1246" t="0" r="-1246" b="0"/>
            </a:stretch>
          </a:blipFill>
        </p:spPr>
      </p:sp>
      <p:sp>
        <p:nvSpPr>
          <p:cNvPr name="TextBox 4" id="4"/>
          <p:cNvSpPr txBox="true"/>
          <p:nvPr/>
        </p:nvSpPr>
        <p:spPr>
          <a:xfrm rot="0">
            <a:off x="12245306" y="3350478"/>
            <a:ext cx="5617975" cy="890143"/>
          </a:xfrm>
          <a:prstGeom prst="rect">
            <a:avLst/>
          </a:prstGeom>
        </p:spPr>
        <p:txBody>
          <a:bodyPr anchor="t" rtlCol="false" tIns="0" lIns="0" bIns="0" rIns="0">
            <a:spAutoFit/>
          </a:bodyPr>
          <a:lstStyle/>
          <a:p>
            <a:pPr algn="l" marL="626111" indent="-313055" lvl="1">
              <a:lnSpc>
                <a:spcPts val="3596"/>
              </a:lnSpc>
              <a:buFont typeface="Arial"/>
              <a:buChar char="•"/>
            </a:pPr>
            <a:r>
              <a:rPr lang="en-US" sz="2900" spc="316">
                <a:solidFill>
                  <a:srgbClr val="FFFFFF"/>
                </a:solidFill>
                <a:latin typeface="Canva Sans"/>
                <a:ea typeface="Canva Sans"/>
                <a:cs typeface="Canva Sans"/>
                <a:sym typeface="Canva Sans"/>
              </a:rPr>
              <a:t>Starting median salary is around $50K</a:t>
            </a:r>
          </a:p>
        </p:txBody>
      </p:sp>
      <p:sp>
        <p:nvSpPr>
          <p:cNvPr name="TextBox 5" id="5"/>
          <p:cNvSpPr txBox="true"/>
          <p:nvPr/>
        </p:nvSpPr>
        <p:spPr>
          <a:xfrm rot="0">
            <a:off x="12345456" y="6426897"/>
            <a:ext cx="5013994" cy="1747901"/>
          </a:xfrm>
          <a:prstGeom prst="rect">
            <a:avLst/>
          </a:prstGeom>
        </p:spPr>
        <p:txBody>
          <a:bodyPr anchor="t" rtlCol="false" tIns="0" lIns="0" bIns="0" rIns="0">
            <a:spAutoFit/>
          </a:bodyPr>
          <a:lstStyle/>
          <a:p>
            <a:pPr algn="l" marL="604518" indent="-302259" lvl="1">
              <a:lnSpc>
                <a:spcPts val="3471"/>
              </a:lnSpc>
              <a:buFont typeface="Arial"/>
              <a:buChar char="•"/>
            </a:pPr>
            <a:r>
              <a:rPr lang="en-US" sz="2799" spc="305">
                <a:solidFill>
                  <a:srgbClr val="FFFFFF"/>
                </a:solidFill>
                <a:latin typeface="Canva Sans"/>
                <a:ea typeface="Canva Sans"/>
                <a:cs typeface="Canva Sans"/>
                <a:sym typeface="Canva Sans"/>
              </a:rPr>
              <a:t>No visible difference in the starting salary across different university tiers</a:t>
            </a:r>
          </a:p>
        </p:txBody>
      </p:sp>
      <p:sp>
        <p:nvSpPr>
          <p:cNvPr name="AutoShape 6" id="6"/>
          <p:cNvSpPr/>
          <p:nvPr/>
        </p:nvSpPr>
        <p:spPr>
          <a:xfrm flipH="true">
            <a:off x="1769060" y="1962971"/>
            <a:ext cx="15490240" cy="0"/>
          </a:xfrm>
          <a:prstGeom prst="line">
            <a:avLst/>
          </a:prstGeom>
          <a:ln cap="flat" w="28575">
            <a:solidFill>
              <a:srgbClr val="F27100"/>
            </a:solidFill>
            <a:prstDash val="solid"/>
            <a:headEnd type="none" len="sm" w="sm"/>
            <a:tailEnd type="none" len="sm" w="sm"/>
          </a:ln>
        </p:spPr>
      </p:sp>
      <p:sp>
        <p:nvSpPr>
          <p:cNvPr name="TextBox 7" id="7"/>
          <p:cNvSpPr txBox="true"/>
          <p:nvPr/>
        </p:nvSpPr>
        <p:spPr>
          <a:xfrm rot="0">
            <a:off x="6708431" y="800530"/>
            <a:ext cx="5637025" cy="869061"/>
          </a:xfrm>
          <a:prstGeom prst="rect">
            <a:avLst/>
          </a:prstGeom>
        </p:spPr>
        <p:txBody>
          <a:bodyPr anchor="t" rtlCol="false" tIns="0" lIns="0" bIns="0" rIns="0">
            <a:spAutoFit/>
          </a:bodyPr>
          <a:lstStyle/>
          <a:p>
            <a:pPr algn="l">
              <a:lnSpc>
                <a:spcPts val="6912"/>
              </a:lnSpc>
            </a:pPr>
            <a:r>
              <a:rPr lang="en-US" sz="5400" spc="577">
                <a:solidFill>
                  <a:srgbClr val="FFFFFF"/>
                </a:solidFill>
                <a:latin typeface="Archivo Black"/>
                <a:ea typeface="Archivo Black"/>
                <a:cs typeface="Archivo Black"/>
                <a:sym typeface="Archivo Black"/>
              </a:rPr>
              <a:t>DATA SET 1</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DAGikaPb-k8</dc:identifier>
  <dcterms:modified xsi:type="dcterms:W3CDTF">2011-08-01T06:04:30Z</dcterms:modified>
  <cp:revision>1</cp:revision>
  <dc:title>Education &amp; CAREER</dc:title>
</cp:coreProperties>
</file>